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78"/>
  </p:notesMasterIdLst>
  <p:sldIdLst>
    <p:sldId id="256" r:id="rId2"/>
    <p:sldId id="279" r:id="rId3"/>
    <p:sldId id="280" r:id="rId4"/>
    <p:sldId id="281" r:id="rId5"/>
    <p:sldId id="283" r:id="rId6"/>
    <p:sldId id="282" r:id="rId7"/>
    <p:sldId id="284" r:id="rId8"/>
    <p:sldId id="285" r:id="rId9"/>
    <p:sldId id="257" r:id="rId10"/>
    <p:sldId id="286" r:id="rId11"/>
    <p:sldId id="346" r:id="rId12"/>
    <p:sldId id="259" r:id="rId13"/>
    <p:sldId id="289" r:id="rId14"/>
    <p:sldId id="290" r:id="rId15"/>
    <p:sldId id="274" r:id="rId16"/>
    <p:sldId id="291" r:id="rId17"/>
    <p:sldId id="275" r:id="rId18"/>
    <p:sldId id="276" r:id="rId19"/>
    <p:sldId id="277" r:id="rId20"/>
    <p:sldId id="292" r:id="rId21"/>
    <p:sldId id="278" r:id="rId22"/>
    <p:sldId id="343" r:id="rId23"/>
    <p:sldId id="262" r:id="rId24"/>
    <p:sldId id="288" r:id="rId25"/>
    <p:sldId id="287" r:id="rId26"/>
    <p:sldId id="263" r:id="rId27"/>
    <p:sldId id="264" r:id="rId28"/>
    <p:sldId id="344" r:id="rId29"/>
    <p:sldId id="293" r:id="rId30"/>
    <p:sldId id="294" r:id="rId31"/>
    <p:sldId id="295" r:id="rId32"/>
    <p:sldId id="345" r:id="rId33"/>
    <p:sldId id="296" r:id="rId34"/>
    <p:sldId id="297" r:id="rId35"/>
    <p:sldId id="298" r:id="rId36"/>
    <p:sldId id="299" r:id="rId37"/>
    <p:sldId id="300" r:id="rId38"/>
    <p:sldId id="301" r:id="rId39"/>
    <p:sldId id="303" r:id="rId40"/>
    <p:sldId id="304" r:id="rId41"/>
    <p:sldId id="305" r:id="rId42"/>
    <p:sldId id="306" r:id="rId43"/>
    <p:sldId id="307" r:id="rId44"/>
    <p:sldId id="308" r:id="rId45"/>
    <p:sldId id="309" r:id="rId46"/>
    <p:sldId id="310" r:id="rId47"/>
    <p:sldId id="311" r:id="rId48"/>
    <p:sldId id="312" r:id="rId49"/>
    <p:sldId id="313" r:id="rId50"/>
    <p:sldId id="315" r:id="rId51"/>
    <p:sldId id="316" r:id="rId52"/>
    <p:sldId id="318" r:id="rId53"/>
    <p:sldId id="326" r:id="rId54"/>
    <p:sldId id="319" r:id="rId55"/>
    <p:sldId id="321" r:id="rId56"/>
    <p:sldId id="320" r:id="rId57"/>
    <p:sldId id="323" r:id="rId58"/>
    <p:sldId id="322" r:id="rId59"/>
    <p:sldId id="324" r:id="rId60"/>
    <p:sldId id="325" r:id="rId61"/>
    <p:sldId id="327" r:id="rId62"/>
    <p:sldId id="328" r:id="rId63"/>
    <p:sldId id="329" r:id="rId64"/>
    <p:sldId id="330" r:id="rId65"/>
    <p:sldId id="331" r:id="rId66"/>
    <p:sldId id="337" r:id="rId67"/>
    <p:sldId id="339" r:id="rId68"/>
    <p:sldId id="338" r:id="rId69"/>
    <p:sldId id="341" r:id="rId70"/>
    <p:sldId id="342" r:id="rId71"/>
    <p:sldId id="332" r:id="rId72"/>
    <p:sldId id="333" r:id="rId73"/>
    <p:sldId id="334" r:id="rId74"/>
    <p:sldId id="336" r:id="rId75"/>
    <p:sldId id="258" r:id="rId76"/>
    <p:sldId id="314"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64" autoAdjust="0"/>
  </p:normalViewPr>
  <p:slideViewPr>
    <p:cSldViewPr>
      <p:cViewPr varScale="1">
        <p:scale>
          <a:sx n="58" d="100"/>
          <a:sy n="58" d="100"/>
        </p:scale>
        <p:origin x="-163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83DC1-89AE-4FDD-B6B7-5A9CC1D5F336}" type="datetimeFigureOut">
              <a:rPr lang="en-AU" smtClean="0"/>
              <a:pPr/>
              <a:t>11/05/2012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E657B1-1E0F-4205-BF65-CBE894FA51ED}" type="slidenum">
              <a:rPr lang="en-AU" smtClean="0"/>
              <a:pPr/>
              <a:t>‹#›</a:t>
            </a:fld>
            <a:endParaRPr lang="en-AU"/>
          </a:p>
        </p:txBody>
      </p:sp>
    </p:spTree>
    <p:extLst>
      <p:ext uri="{BB962C8B-B14F-4D97-AF65-F5344CB8AC3E}">
        <p14:creationId xmlns:p14="http://schemas.microsoft.com/office/powerpoint/2010/main" val="1363201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ebdesign.about.com/od/css/g/bldefcascade.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ebdesign.about.com/od/css/g/bldefcascade.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a:t>
            </a:r>
            <a:r>
              <a:rPr lang="en-AU" baseline="0" dirty="0" smtClean="0"/>
              <a:t> downloaded the CSS image from http://www.iconfinder.com/ a very handy site that has icons of all sorts. Most are free. They have different licenses: Creative Commons, GPL and free for personal use are the ones </a:t>
            </a:r>
            <a:r>
              <a:rPr lang="en-AU" baseline="0" smtClean="0"/>
              <a:t>I have seen.</a:t>
            </a:r>
            <a:endParaRPr lang="en-AU" dirty="0"/>
          </a:p>
        </p:txBody>
      </p:sp>
      <p:sp>
        <p:nvSpPr>
          <p:cNvPr id="4" name="Slide Number Placeholder 3"/>
          <p:cNvSpPr>
            <a:spLocks noGrp="1"/>
          </p:cNvSpPr>
          <p:nvPr>
            <p:ph type="sldNum" sz="quarter" idx="10"/>
          </p:nvPr>
        </p:nvSpPr>
        <p:spPr/>
        <p:txBody>
          <a:bodyPr/>
          <a:lstStyle/>
          <a:p>
            <a:fld id="{A5E657B1-1E0F-4205-BF65-CBE894FA51ED}"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An external style sheet is a separate file with an extension of .</a:t>
            </a:r>
            <a:r>
              <a:rPr lang="en-AU" dirty="0" err="1" smtClean="0"/>
              <a:t>css</a:t>
            </a:r>
            <a:endParaRPr lang="en-AU" dirty="0" smtClean="0"/>
          </a:p>
          <a:p>
            <a:endParaRPr lang="en-AU" dirty="0" smtClean="0"/>
          </a:p>
          <a:p>
            <a:r>
              <a:rPr lang="en-AU" dirty="0" smtClean="0"/>
              <a:t>It needs to be linked to the .html file via a tag in the head of the document.</a:t>
            </a:r>
          </a:p>
          <a:p>
            <a:endParaRPr lang="en-AU" dirty="0" smtClean="0"/>
          </a:p>
          <a:p>
            <a:r>
              <a:rPr lang="en-AU" dirty="0" smtClean="0"/>
              <a:t>Setting</a:t>
            </a:r>
            <a:r>
              <a:rPr lang="en-AU" baseline="0" dirty="0" smtClean="0"/>
              <a:t> </a:t>
            </a:r>
            <a:r>
              <a:rPr lang="en-AU" baseline="0" dirty="0" err="1" smtClean="0"/>
              <a:t>rel</a:t>
            </a:r>
            <a:r>
              <a:rPr lang="en-AU" baseline="0" dirty="0" smtClean="0"/>
              <a:t> to “</a:t>
            </a:r>
            <a:r>
              <a:rPr lang="en-AU" baseline="0" dirty="0" err="1" smtClean="0"/>
              <a:t>stylesheet</a:t>
            </a:r>
            <a:r>
              <a:rPr lang="en-AU" baseline="0" dirty="0" smtClean="0"/>
              <a:t>” makes it persistent (there are other values)</a:t>
            </a:r>
          </a:p>
          <a:p>
            <a:r>
              <a:rPr lang="en-AU" baseline="0" dirty="0" smtClean="0"/>
              <a:t>type indicates the language of the style sheet</a:t>
            </a:r>
          </a:p>
          <a:p>
            <a:r>
              <a:rPr lang="en-AU" baseline="0" dirty="0" err="1" smtClean="0"/>
              <a:t>href</a:t>
            </a:r>
            <a:r>
              <a:rPr lang="en-AU" baseline="0" dirty="0" smtClean="0"/>
              <a:t> is the location of the style sheet</a:t>
            </a:r>
          </a:p>
          <a:p>
            <a:endParaRPr lang="en-AU" baseline="0" dirty="0" smtClean="0"/>
          </a:p>
          <a:p>
            <a:r>
              <a:rPr lang="en-AU" baseline="0" dirty="0" smtClean="0"/>
              <a:t>There are other values that can be added but this link will suffice for most web pages</a:t>
            </a:r>
            <a:endParaRPr lang="en-AU" dirty="0"/>
          </a:p>
        </p:txBody>
      </p:sp>
      <p:sp>
        <p:nvSpPr>
          <p:cNvPr id="4" name="Slide Number Placeholder 3"/>
          <p:cNvSpPr>
            <a:spLocks noGrp="1"/>
          </p:cNvSpPr>
          <p:nvPr>
            <p:ph type="sldNum" sz="quarter" idx="10"/>
          </p:nvPr>
        </p:nvSpPr>
        <p:spPr/>
        <p:txBody>
          <a:bodyPr/>
          <a:lstStyle/>
          <a:p>
            <a:fld id="{A5E657B1-1E0F-4205-BF65-CBE894FA51ED}" type="slidenum">
              <a:rPr lang="en-AU" smtClean="0"/>
              <a:pPr/>
              <a:t>23</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An external style sheet is a separate file with an extension of .</a:t>
            </a:r>
            <a:r>
              <a:rPr lang="en-AU" dirty="0" err="1" smtClean="0"/>
              <a:t>css</a:t>
            </a:r>
            <a:endParaRPr lang="en-AU" dirty="0" smtClean="0"/>
          </a:p>
          <a:p>
            <a:endParaRPr lang="en-AU" dirty="0" smtClean="0"/>
          </a:p>
          <a:p>
            <a:r>
              <a:rPr lang="en-AU" dirty="0" smtClean="0"/>
              <a:t>It needs to be linked to the .html file via a tag in the head of the document.</a:t>
            </a:r>
          </a:p>
          <a:p>
            <a:endParaRPr lang="en-AU" dirty="0" smtClean="0"/>
          </a:p>
          <a:p>
            <a:r>
              <a:rPr lang="en-AU" dirty="0" smtClean="0"/>
              <a:t>Setting</a:t>
            </a:r>
            <a:r>
              <a:rPr lang="en-AU" baseline="0" dirty="0" smtClean="0"/>
              <a:t> </a:t>
            </a:r>
            <a:r>
              <a:rPr lang="en-AU" baseline="0" dirty="0" err="1" smtClean="0"/>
              <a:t>rel</a:t>
            </a:r>
            <a:r>
              <a:rPr lang="en-AU" baseline="0" dirty="0" smtClean="0"/>
              <a:t> to “</a:t>
            </a:r>
            <a:r>
              <a:rPr lang="en-AU" baseline="0" dirty="0" err="1" smtClean="0"/>
              <a:t>stylesheet</a:t>
            </a:r>
            <a:r>
              <a:rPr lang="en-AU" baseline="0" dirty="0" smtClean="0"/>
              <a:t>” makes it persistent (there are other values)</a:t>
            </a:r>
          </a:p>
          <a:p>
            <a:r>
              <a:rPr lang="en-AU" baseline="0" dirty="0" smtClean="0"/>
              <a:t>type indicates the language of the style sheet</a:t>
            </a:r>
          </a:p>
          <a:p>
            <a:r>
              <a:rPr lang="en-AU" baseline="0" dirty="0" err="1" smtClean="0"/>
              <a:t>href</a:t>
            </a:r>
            <a:r>
              <a:rPr lang="en-AU" baseline="0" dirty="0" smtClean="0"/>
              <a:t> is the location of the style sheet</a:t>
            </a:r>
          </a:p>
          <a:p>
            <a:endParaRPr lang="en-AU" baseline="0" dirty="0" smtClean="0"/>
          </a:p>
          <a:p>
            <a:r>
              <a:rPr lang="en-AU" baseline="0" dirty="0" smtClean="0"/>
              <a:t>There are other values that can be added but this link will suffice for most web pages</a:t>
            </a:r>
            <a:endParaRPr lang="en-AU" dirty="0"/>
          </a:p>
        </p:txBody>
      </p:sp>
      <p:sp>
        <p:nvSpPr>
          <p:cNvPr id="4" name="Slide Number Placeholder 3"/>
          <p:cNvSpPr>
            <a:spLocks noGrp="1"/>
          </p:cNvSpPr>
          <p:nvPr>
            <p:ph type="sldNum" sz="quarter" idx="10"/>
          </p:nvPr>
        </p:nvSpPr>
        <p:spPr/>
        <p:txBody>
          <a:bodyPr/>
          <a:lstStyle/>
          <a:p>
            <a:fld id="{A5E657B1-1E0F-4205-BF65-CBE894FA51ED}" type="slidenum">
              <a:rPr lang="en-AU" smtClean="0"/>
              <a:pPr/>
              <a:t>24</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An external style sheet is a separate file with an extension of .</a:t>
            </a:r>
            <a:r>
              <a:rPr lang="en-AU" dirty="0" err="1" smtClean="0"/>
              <a:t>css</a:t>
            </a:r>
            <a:endParaRPr lang="en-AU" dirty="0" smtClean="0"/>
          </a:p>
          <a:p>
            <a:endParaRPr lang="en-AU" dirty="0" smtClean="0"/>
          </a:p>
          <a:p>
            <a:r>
              <a:rPr lang="en-AU" dirty="0" smtClean="0"/>
              <a:t>It needs to be linked to the .html file via a tag in the head of the document.</a:t>
            </a:r>
          </a:p>
          <a:p>
            <a:endParaRPr lang="en-AU" dirty="0" smtClean="0"/>
          </a:p>
          <a:p>
            <a:r>
              <a:rPr lang="en-AU" dirty="0" smtClean="0"/>
              <a:t>Setting</a:t>
            </a:r>
            <a:r>
              <a:rPr lang="en-AU" baseline="0" dirty="0" smtClean="0"/>
              <a:t> </a:t>
            </a:r>
            <a:r>
              <a:rPr lang="en-AU" baseline="0" dirty="0" err="1" smtClean="0"/>
              <a:t>rel</a:t>
            </a:r>
            <a:r>
              <a:rPr lang="en-AU" baseline="0" dirty="0" smtClean="0"/>
              <a:t> to “</a:t>
            </a:r>
            <a:r>
              <a:rPr lang="en-AU" baseline="0" dirty="0" err="1" smtClean="0"/>
              <a:t>stylesheet</a:t>
            </a:r>
            <a:r>
              <a:rPr lang="en-AU" baseline="0" dirty="0" smtClean="0"/>
              <a:t>” makes it persistent (there are other values)</a:t>
            </a:r>
          </a:p>
          <a:p>
            <a:r>
              <a:rPr lang="en-AU" baseline="0" dirty="0" smtClean="0"/>
              <a:t>type indicates the language of the style sheet</a:t>
            </a:r>
          </a:p>
          <a:p>
            <a:r>
              <a:rPr lang="en-AU" baseline="0" dirty="0" err="1" smtClean="0"/>
              <a:t>href</a:t>
            </a:r>
            <a:r>
              <a:rPr lang="en-AU" baseline="0" dirty="0" smtClean="0"/>
              <a:t> is the location of the style sheet</a:t>
            </a:r>
          </a:p>
          <a:p>
            <a:endParaRPr lang="en-AU" baseline="0" dirty="0" smtClean="0"/>
          </a:p>
          <a:p>
            <a:r>
              <a:rPr lang="en-AU" baseline="0" dirty="0" smtClean="0"/>
              <a:t>There are other values that can be added but this link will suffice for most web pages</a:t>
            </a:r>
            <a:endParaRPr lang="en-AU" dirty="0"/>
          </a:p>
        </p:txBody>
      </p:sp>
      <p:sp>
        <p:nvSpPr>
          <p:cNvPr id="4" name="Slide Number Placeholder 3"/>
          <p:cNvSpPr>
            <a:spLocks noGrp="1"/>
          </p:cNvSpPr>
          <p:nvPr>
            <p:ph type="sldNum" sz="quarter" idx="10"/>
          </p:nvPr>
        </p:nvSpPr>
        <p:spPr/>
        <p:txBody>
          <a:bodyPr/>
          <a:lstStyle/>
          <a:p>
            <a:fld id="{A5E657B1-1E0F-4205-BF65-CBE894FA51ED}" type="slidenum">
              <a:rPr lang="en-AU" smtClean="0"/>
              <a:pPr/>
              <a:t>25</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When using an Internal Style Sheet all of the style is added to the head of the document inside a style</a:t>
            </a:r>
            <a:r>
              <a:rPr lang="en-AU" baseline="0" dirty="0" smtClean="0"/>
              <a:t> tag</a:t>
            </a:r>
            <a:endParaRPr lang="en-AU" dirty="0"/>
          </a:p>
        </p:txBody>
      </p:sp>
      <p:sp>
        <p:nvSpPr>
          <p:cNvPr id="4" name="Slide Number Placeholder 3"/>
          <p:cNvSpPr>
            <a:spLocks noGrp="1"/>
          </p:cNvSpPr>
          <p:nvPr>
            <p:ph type="sldNum" sz="quarter" idx="10"/>
          </p:nvPr>
        </p:nvSpPr>
        <p:spPr/>
        <p:txBody>
          <a:bodyPr/>
          <a:lstStyle/>
          <a:p>
            <a:fld id="{A5E657B1-1E0F-4205-BF65-CBE894FA51ED}" type="slidenum">
              <a:rPr lang="en-AU" smtClean="0"/>
              <a:pPr/>
              <a:t>26</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Inline Styles are added directly to the tag</a:t>
            </a:r>
            <a:endParaRPr lang="en-AU" dirty="0"/>
          </a:p>
        </p:txBody>
      </p:sp>
      <p:sp>
        <p:nvSpPr>
          <p:cNvPr id="4" name="Slide Number Placeholder 3"/>
          <p:cNvSpPr>
            <a:spLocks noGrp="1"/>
          </p:cNvSpPr>
          <p:nvPr>
            <p:ph type="sldNum" sz="quarter" idx="10"/>
          </p:nvPr>
        </p:nvSpPr>
        <p:spPr/>
        <p:txBody>
          <a:bodyPr/>
          <a:lstStyle/>
          <a:p>
            <a:fld id="{A5E657B1-1E0F-4205-BF65-CBE894FA51ED}" type="slidenum">
              <a:rPr lang="en-AU" smtClean="0"/>
              <a:pPr/>
              <a:t>27</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CSS Box Model</a:t>
            </a:r>
          </a:p>
          <a:p>
            <a:endParaRPr lang="en-AU" dirty="0" smtClean="0"/>
          </a:p>
          <a:p>
            <a:r>
              <a:rPr lang="en-AU" dirty="0" smtClean="0"/>
              <a:t>This diagram illustrates the four areas of the generic CSS box: content, padding, border, and margin. </a:t>
            </a:r>
          </a:p>
          <a:p>
            <a:endParaRPr lang="en-AU" dirty="0" smtClean="0"/>
          </a:p>
          <a:p>
            <a:r>
              <a:rPr lang="en-AU" dirty="0" smtClean="0"/>
              <a:t>There are four nested boxes: the content area is the innermost, then padding, border, and margin areas. Each area has a different border style to distinguish its edge: the content edge is thin and solid; padding is thin and dashed; border is thick and solid; margin is thick and dashed. </a:t>
            </a:r>
          </a:p>
          <a:p>
            <a:endParaRPr lang="en-AU" dirty="0" smtClean="0"/>
          </a:p>
          <a:p>
            <a:r>
              <a:rPr lang="en-AU" dirty="0" smtClean="0"/>
              <a:t>Below the boxes, a legend lists the border styles used for the four edges. </a:t>
            </a:r>
          </a:p>
          <a:p>
            <a:endParaRPr lang="en-AU" dirty="0"/>
          </a:p>
        </p:txBody>
      </p:sp>
      <p:sp>
        <p:nvSpPr>
          <p:cNvPr id="4" name="Slide Number Placeholder 3"/>
          <p:cNvSpPr>
            <a:spLocks noGrp="1"/>
          </p:cNvSpPr>
          <p:nvPr>
            <p:ph type="sldNum" sz="quarter" idx="10"/>
          </p:nvPr>
        </p:nvSpPr>
        <p:spPr/>
        <p:txBody>
          <a:bodyPr/>
          <a:lstStyle/>
          <a:p>
            <a:fld id="{A5E657B1-1E0F-4205-BF65-CBE894FA51ED}" type="slidenum">
              <a:rPr lang="en-AU" smtClean="0"/>
              <a:pPr/>
              <a:t>29</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5E657B1-1E0F-4205-BF65-CBE894FA51ED}" type="slidenum">
              <a:rPr lang="en-AU" smtClean="0"/>
              <a:pPr/>
              <a:t>33</a:t>
            </a:fld>
            <a:endParaRPr lang="en-AU"/>
          </a:p>
        </p:txBody>
      </p:sp>
    </p:spTree>
    <p:extLst>
      <p:ext uri="{BB962C8B-B14F-4D97-AF65-F5344CB8AC3E}">
        <p14:creationId xmlns:p14="http://schemas.microsoft.com/office/powerpoint/2010/main" val="1575178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5E657B1-1E0F-4205-BF65-CBE894FA51ED}" type="slidenum">
              <a:rPr lang="en-AU" smtClean="0"/>
              <a:pPr/>
              <a:t>39</a:t>
            </a:fld>
            <a:endParaRPr lang="en-AU"/>
          </a:p>
        </p:txBody>
      </p:sp>
    </p:spTree>
    <p:extLst>
      <p:ext uri="{BB962C8B-B14F-4D97-AF65-F5344CB8AC3E}">
        <p14:creationId xmlns:p14="http://schemas.microsoft.com/office/powerpoint/2010/main" val="1251878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5E657B1-1E0F-4205-BF65-CBE894FA51ED}" type="slidenum">
              <a:rPr lang="en-AU" smtClean="0"/>
              <a:pPr/>
              <a:t>67</a:t>
            </a:fld>
            <a:endParaRPr lang="en-AU"/>
          </a:p>
        </p:txBody>
      </p:sp>
    </p:spTree>
    <p:extLst>
      <p:ext uri="{BB962C8B-B14F-4D97-AF65-F5344CB8AC3E}">
        <p14:creationId xmlns:p14="http://schemas.microsoft.com/office/powerpoint/2010/main" val="3493623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World Wide Web Consortium (W3C) is an international community that develops standards</a:t>
            </a:r>
            <a:r>
              <a:rPr lang="en-AU" baseline="0" dirty="0" smtClean="0"/>
              <a:t> </a:t>
            </a:r>
            <a:r>
              <a:rPr lang="en-AU" dirty="0" smtClean="0"/>
              <a:t>to ensure the long-term growth of the Web. W3schools is an area of the</a:t>
            </a:r>
            <a:r>
              <a:rPr lang="en-AU" baseline="0" dirty="0" smtClean="0"/>
              <a:t> website that contains tutorials on almost everything web: CSS, HTML, XML...</a:t>
            </a:r>
          </a:p>
          <a:p>
            <a:endParaRPr lang="en-AU" baseline="0" dirty="0" smtClean="0"/>
          </a:p>
          <a:p>
            <a:r>
              <a:rPr lang="en-AU" baseline="0" dirty="0" smtClean="0"/>
              <a:t>I use the SAMS Teach Yourself CSS in 10 minutes on a regular basis. I find it clear and easy to read with a good range of </a:t>
            </a:r>
            <a:r>
              <a:rPr lang="en-AU" baseline="0" dirty="0" err="1" smtClean="0"/>
              <a:t>exmples</a:t>
            </a:r>
            <a:r>
              <a:rPr lang="en-AU" baseline="0" dirty="0" smtClean="0"/>
              <a:t>.</a:t>
            </a:r>
          </a:p>
          <a:p>
            <a:endParaRPr lang="en-AU" baseline="0" dirty="0" smtClean="0"/>
          </a:p>
          <a:p>
            <a:r>
              <a:rPr lang="en-AU" baseline="0" dirty="0" smtClean="0"/>
              <a:t>Top Style </a:t>
            </a:r>
            <a:r>
              <a:rPr lang="en-AU" baseline="0" dirty="0" err="1" smtClean="0"/>
              <a:t>Lite</a:t>
            </a:r>
            <a:r>
              <a:rPr lang="en-AU" baseline="0" dirty="0" smtClean="0"/>
              <a:t> is the program I use to write Style Sheets. I find it invaluable, in the beginning it saved me from remembering all of the different properties. </a:t>
            </a:r>
            <a:endParaRPr lang="en-AU" dirty="0"/>
          </a:p>
        </p:txBody>
      </p:sp>
      <p:sp>
        <p:nvSpPr>
          <p:cNvPr id="4" name="Slide Number Placeholder 3"/>
          <p:cNvSpPr>
            <a:spLocks noGrp="1"/>
          </p:cNvSpPr>
          <p:nvPr>
            <p:ph type="sldNum" sz="quarter" idx="10"/>
          </p:nvPr>
        </p:nvSpPr>
        <p:spPr/>
        <p:txBody>
          <a:bodyPr/>
          <a:lstStyle/>
          <a:p>
            <a:fld id="{A5E657B1-1E0F-4205-BF65-CBE894FA51ED}" type="slidenum">
              <a:rPr lang="en-AU" smtClean="0"/>
              <a:pPr/>
              <a:t>75</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W3C</a:t>
            </a:r>
            <a:r>
              <a:rPr lang="en-AU" baseline="0" dirty="0" smtClean="0"/>
              <a:t> does not mention </a:t>
            </a:r>
            <a:r>
              <a:rPr lang="en-AU" baseline="0" dirty="0" err="1" smtClean="0"/>
              <a:t>Javascript</a:t>
            </a:r>
            <a:r>
              <a:rPr lang="en-AU" baseline="0" dirty="0" smtClean="0"/>
              <a:t> in it’s list of importance but from what I have read it will override all other styles.</a:t>
            </a:r>
          </a:p>
          <a:p>
            <a:endParaRPr lang="en-AU" baseline="0" dirty="0" smtClean="0"/>
          </a:p>
          <a:p>
            <a:r>
              <a:rPr lang="en-AU" baseline="0" dirty="0" smtClean="0"/>
              <a:t>HTML defines what is on the page and CSS provides the styling</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latin typeface="+mn-lt"/>
                <a:ea typeface="+mn-ea"/>
                <a:cs typeface="+mn-cs"/>
              </a:rPr>
              <a:t>Definition: </a:t>
            </a:r>
            <a:r>
              <a:rPr lang="en-AU" sz="1200" kern="1200" dirty="0" smtClean="0">
                <a:solidFill>
                  <a:schemeClr val="tx1"/>
                </a:solidFill>
                <a:latin typeface="+mn-lt"/>
                <a:ea typeface="+mn-ea"/>
                <a:cs typeface="+mn-cs"/>
              </a:rPr>
              <a:t>The cascade in CSS or cascading style sheets is the ability to have multiple styles from different sources merge together into one definitive style. CSS defines the cascade in several ways, but the simplest is to remember that style properties that come later are more likely to be applied than those that come earlier.</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u="sng" kern="1200" dirty="0" smtClean="0">
                <a:solidFill>
                  <a:schemeClr val="tx1"/>
                </a:solidFill>
                <a:latin typeface="+mn-lt"/>
                <a:ea typeface="+mn-ea"/>
                <a:cs typeface="+mn-cs"/>
                <a:hlinkClick r:id="rId3"/>
              </a:rPr>
              <a:t>http://webdesign.about.com/od/css/g/bldefcascade.htm</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A5E657B1-1E0F-4205-BF65-CBE894FA51ED}" type="slidenum">
              <a:rPr lang="en-AU" smtClean="0"/>
              <a:pPr/>
              <a:t>9</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W3C</a:t>
            </a:r>
            <a:r>
              <a:rPr lang="en-AU" baseline="0" dirty="0" smtClean="0"/>
              <a:t> does not mention </a:t>
            </a:r>
            <a:r>
              <a:rPr lang="en-AU" baseline="0" dirty="0" err="1" smtClean="0"/>
              <a:t>Javascript</a:t>
            </a:r>
            <a:r>
              <a:rPr lang="en-AU" baseline="0" dirty="0" smtClean="0"/>
              <a:t> in it’s list of importance but from what I have read it will override all other styles.</a:t>
            </a:r>
          </a:p>
          <a:p>
            <a:endParaRPr lang="en-AU" baseline="0" dirty="0" smtClean="0"/>
          </a:p>
          <a:p>
            <a:r>
              <a:rPr lang="en-AU" baseline="0" dirty="0" smtClean="0"/>
              <a:t>HTML defines what is on the page and CSS provides the styling</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latin typeface="+mn-lt"/>
                <a:ea typeface="+mn-ea"/>
                <a:cs typeface="+mn-cs"/>
              </a:rPr>
              <a:t>Definition: </a:t>
            </a:r>
            <a:r>
              <a:rPr lang="en-AU" sz="1200" kern="1200" dirty="0" smtClean="0">
                <a:solidFill>
                  <a:schemeClr val="tx1"/>
                </a:solidFill>
                <a:latin typeface="+mn-lt"/>
                <a:ea typeface="+mn-ea"/>
                <a:cs typeface="+mn-cs"/>
              </a:rPr>
              <a:t>The cascade in CSS or cascading style sheets is the ability to have multiple styles from different sources merge together into one definitive style. CSS defines the cascade in several ways, but the simplest is to remember that style properties that come later are more likely to be applied than those that come earlier.</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u="sng" kern="1200" dirty="0" smtClean="0">
                <a:solidFill>
                  <a:schemeClr val="tx1"/>
                </a:solidFill>
                <a:latin typeface="+mn-lt"/>
                <a:ea typeface="+mn-ea"/>
                <a:cs typeface="+mn-cs"/>
                <a:hlinkClick r:id="rId3"/>
              </a:rPr>
              <a:t>http://webdesign.about.com/od/css/g/bldefcascade.htm</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A5E657B1-1E0F-4205-BF65-CBE894FA51ED}" type="slidenum">
              <a:rPr lang="en-AU" smtClean="0"/>
              <a:pPr/>
              <a:t>10</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a:t>
            </a:r>
            <a:r>
              <a:rPr lang="en-AU" baseline="0" dirty="0" smtClean="0"/>
              <a:t>s a language CSS has its own syntax.</a:t>
            </a:r>
          </a:p>
          <a:p>
            <a:endParaRPr lang="en-AU" baseline="0" dirty="0" smtClean="0"/>
          </a:p>
          <a:p>
            <a:r>
              <a:rPr lang="en-AU" baseline="0" dirty="0" smtClean="0"/>
              <a:t>Begin with the Selector </a:t>
            </a:r>
          </a:p>
          <a:p>
            <a:r>
              <a:rPr lang="en-AU" baseline="0" dirty="0" smtClean="0"/>
              <a:t>Open a Curly Bracket</a:t>
            </a:r>
          </a:p>
          <a:p>
            <a:r>
              <a:rPr lang="en-AU" baseline="0" dirty="0" smtClean="0"/>
              <a:t>Property to be styled followed by a colon</a:t>
            </a:r>
          </a:p>
          <a:p>
            <a:r>
              <a:rPr lang="en-AU" baseline="0" dirty="0" smtClean="0"/>
              <a:t>Value or style to be applied followed by a semi colon</a:t>
            </a:r>
          </a:p>
          <a:p>
            <a:r>
              <a:rPr lang="en-AU" baseline="0" dirty="0" smtClean="0"/>
              <a:t>When all styles have been written for selector, close Curly Bracket</a:t>
            </a:r>
          </a:p>
          <a:p>
            <a:endParaRPr lang="en-AU" baseline="0" dirty="0" smtClean="0"/>
          </a:p>
          <a:p>
            <a:r>
              <a:rPr lang="en-AU" baseline="0" dirty="0" smtClean="0"/>
              <a:t>Comments can be used, they begin with a forward slash * and end with a * forward slash</a:t>
            </a:r>
          </a:p>
        </p:txBody>
      </p:sp>
      <p:sp>
        <p:nvSpPr>
          <p:cNvPr id="4" name="Slide Number Placeholder 3"/>
          <p:cNvSpPr>
            <a:spLocks noGrp="1"/>
          </p:cNvSpPr>
          <p:nvPr>
            <p:ph type="sldNum" sz="quarter" idx="10"/>
          </p:nvPr>
        </p:nvSpPr>
        <p:spPr/>
        <p:txBody>
          <a:bodyPr/>
          <a:lstStyle/>
          <a:p>
            <a:fld id="{A5E657B1-1E0F-4205-BF65-CBE894FA51ED}" type="slidenum">
              <a:rPr lang="en-AU" smtClean="0"/>
              <a:pPr/>
              <a:t>12</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5E657B1-1E0F-4205-BF65-CBE894FA51ED}" type="slidenum">
              <a:rPr lang="en-AU" smtClean="0"/>
              <a:pPr/>
              <a:t>13</a:t>
            </a:fld>
            <a:endParaRPr lang="en-AU"/>
          </a:p>
        </p:txBody>
      </p:sp>
    </p:spTree>
    <p:extLst>
      <p:ext uri="{BB962C8B-B14F-4D97-AF65-F5344CB8AC3E}">
        <p14:creationId xmlns:p14="http://schemas.microsoft.com/office/powerpoint/2010/main" val="3321975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5E657B1-1E0F-4205-BF65-CBE894FA51ED}" type="slidenum">
              <a:rPr lang="en-AU" smtClean="0"/>
              <a:pPr/>
              <a:t>14</a:t>
            </a:fld>
            <a:endParaRPr lang="en-AU"/>
          </a:p>
        </p:txBody>
      </p:sp>
    </p:spTree>
    <p:extLst>
      <p:ext uri="{BB962C8B-B14F-4D97-AF65-F5344CB8AC3E}">
        <p14:creationId xmlns:p14="http://schemas.microsoft.com/office/powerpoint/2010/main" val="3321975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5E657B1-1E0F-4205-BF65-CBE894FA51ED}" type="slidenum">
              <a:rPr lang="en-AU" smtClean="0"/>
              <a:pPr/>
              <a:t>15</a:t>
            </a:fld>
            <a:endParaRPr lang="en-AU"/>
          </a:p>
        </p:txBody>
      </p:sp>
    </p:spTree>
    <p:extLst>
      <p:ext uri="{BB962C8B-B14F-4D97-AF65-F5344CB8AC3E}">
        <p14:creationId xmlns:p14="http://schemas.microsoft.com/office/powerpoint/2010/main" val="3321975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5E657B1-1E0F-4205-BF65-CBE894FA51ED}" type="slidenum">
              <a:rPr lang="en-AU" smtClean="0"/>
              <a:pPr/>
              <a:t>21</a:t>
            </a:fld>
            <a:endParaRPr lang="en-AU"/>
          </a:p>
        </p:txBody>
      </p:sp>
    </p:spTree>
    <p:extLst>
      <p:ext uri="{BB962C8B-B14F-4D97-AF65-F5344CB8AC3E}">
        <p14:creationId xmlns:p14="http://schemas.microsoft.com/office/powerpoint/2010/main" val="4083075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5E657B1-1E0F-4205-BF65-CBE894FA51ED}" type="slidenum">
              <a:rPr lang="en-AU" smtClean="0"/>
              <a:pPr/>
              <a:t>22</a:t>
            </a:fld>
            <a:endParaRPr lang="en-AU"/>
          </a:p>
        </p:txBody>
      </p:sp>
    </p:spTree>
    <p:extLst>
      <p:ext uri="{BB962C8B-B14F-4D97-AF65-F5344CB8AC3E}">
        <p14:creationId xmlns:p14="http://schemas.microsoft.com/office/powerpoint/2010/main" val="242638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577260C-4225-45E4-882F-A3EC382BA562}" type="datetimeFigureOut">
              <a:rPr lang="en-AU" smtClean="0"/>
              <a:pPr/>
              <a:t>11/05/2012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24FE19-2F3C-4E08-8516-A53E3ABC5BD2}" type="slidenum">
              <a:rPr lang="en-AU" smtClean="0"/>
              <a:pPr/>
              <a:t>‹#›</a:t>
            </a:fld>
            <a:endParaRPr lang="en-AU"/>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77260C-4225-45E4-882F-A3EC382BA562}" type="datetimeFigureOut">
              <a:rPr lang="en-AU" smtClean="0"/>
              <a:pPr/>
              <a:t>11/05/2012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24FE19-2F3C-4E08-8516-A53E3ABC5BD2}"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77260C-4225-45E4-882F-A3EC382BA562}" type="datetimeFigureOut">
              <a:rPr lang="en-AU" smtClean="0"/>
              <a:pPr/>
              <a:t>11/05/2012</a:t>
            </a:fld>
            <a:endParaRPr lang="en-AU"/>
          </a:p>
        </p:txBody>
      </p:sp>
      <p:sp>
        <p:nvSpPr>
          <p:cNvPr id="5" name="Footer Placeholder 4"/>
          <p:cNvSpPr>
            <a:spLocks noGrp="1"/>
          </p:cNvSpPr>
          <p:nvPr>
            <p:ph type="ftr" sz="quarter" idx="11"/>
          </p:nvPr>
        </p:nvSpPr>
        <p:spPr>
          <a:xfrm>
            <a:off x="2640597" y="6377459"/>
            <a:ext cx="3836404" cy="365125"/>
          </a:xfrm>
        </p:spPr>
        <p:txBody>
          <a:bodyPr/>
          <a:lstStyle/>
          <a:p>
            <a:endParaRPr lang="en-AU"/>
          </a:p>
        </p:txBody>
      </p:sp>
      <p:sp>
        <p:nvSpPr>
          <p:cNvPr id="6" name="Slide Number Placeholder 5"/>
          <p:cNvSpPr>
            <a:spLocks noGrp="1"/>
          </p:cNvSpPr>
          <p:nvPr>
            <p:ph type="sldNum" sz="quarter" idx="12"/>
          </p:nvPr>
        </p:nvSpPr>
        <p:spPr/>
        <p:txBody>
          <a:bodyPr/>
          <a:lstStyle/>
          <a:p>
            <a:fld id="{F324FE19-2F3C-4E08-8516-A53E3ABC5BD2}"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77260C-4225-45E4-882F-A3EC382BA562}" type="datetimeFigureOut">
              <a:rPr lang="en-AU" smtClean="0"/>
              <a:pPr/>
              <a:t>11/05/2012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24FE19-2F3C-4E08-8516-A53E3ABC5BD2}"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577260C-4225-45E4-882F-A3EC382BA562}" type="datetimeFigureOut">
              <a:rPr lang="en-AU" smtClean="0"/>
              <a:pPr/>
              <a:t>11/05/2012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324FE19-2F3C-4E08-8516-A53E3ABC5BD2}"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577260C-4225-45E4-882F-A3EC382BA562}" type="datetimeFigureOut">
              <a:rPr lang="en-AU" smtClean="0"/>
              <a:pPr/>
              <a:t>11/05/2012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324FE19-2F3C-4E08-8516-A53E3ABC5BD2}"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577260C-4225-45E4-882F-A3EC382BA562}" type="datetimeFigureOut">
              <a:rPr lang="en-AU" smtClean="0"/>
              <a:pPr/>
              <a:t>11/05/2012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324FE19-2F3C-4E08-8516-A53E3ABC5BD2}"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577260C-4225-45E4-882F-A3EC382BA562}" type="datetimeFigureOut">
              <a:rPr lang="en-AU" smtClean="0"/>
              <a:pPr/>
              <a:t>11/05/2012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324FE19-2F3C-4E08-8516-A53E3ABC5BD2}"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7260C-4225-45E4-882F-A3EC382BA562}" type="datetimeFigureOut">
              <a:rPr lang="en-AU" smtClean="0"/>
              <a:pPr/>
              <a:t>11/05/2012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324FE19-2F3C-4E08-8516-A53E3ABC5BD2}"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577260C-4225-45E4-882F-A3EC382BA562}" type="datetimeFigureOut">
              <a:rPr lang="en-AU" smtClean="0"/>
              <a:pPr/>
              <a:t>11/05/2012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324FE19-2F3C-4E08-8516-A53E3ABC5BD2}" type="slidenum">
              <a:rPr lang="en-AU" smtClean="0"/>
              <a:pPr/>
              <a:t>‹#›</a:t>
            </a:fld>
            <a:endParaRPr lang="en-AU"/>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577260C-4225-45E4-882F-A3EC382BA562}" type="datetimeFigureOut">
              <a:rPr lang="en-AU" smtClean="0"/>
              <a:pPr/>
              <a:t>11/05/2012</a:t>
            </a:fld>
            <a:endParaRPr lang="en-AU"/>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AU"/>
          </a:p>
        </p:txBody>
      </p:sp>
      <p:sp>
        <p:nvSpPr>
          <p:cNvPr id="7" name="Slide Number Placeholder 6"/>
          <p:cNvSpPr>
            <a:spLocks noGrp="1"/>
          </p:cNvSpPr>
          <p:nvPr>
            <p:ph type="sldNum" sz="quarter" idx="12"/>
          </p:nvPr>
        </p:nvSpPr>
        <p:spPr>
          <a:xfrm>
            <a:off x="8339328" y="1170432"/>
            <a:ext cx="733864" cy="201168"/>
          </a:xfrm>
        </p:spPr>
        <p:txBody>
          <a:bodyPr/>
          <a:lstStyle/>
          <a:p>
            <a:fld id="{F324FE19-2F3C-4E08-8516-A53E3ABC5BD2}"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577260C-4225-45E4-882F-A3EC382BA562}" type="datetimeFigureOut">
              <a:rPr lang="en-AU" smtClean="0"/>
              <a:pPr/>
              <a:t>11/05/2012</a:t>
            </a:fld>
            <a:endParaRPr lang="en-AU"/>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AU"/>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324FE19-2F3C-4E08-8516-A53E3ABC5BD2}"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w3schools.com/css/css_intro.as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softpedia.com/get/Internet/WEB-Design/HTML-Editors/TopStyle-Lite.shtml"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www.w3schools.com/css/css_intro.asp" TargetMode="External"/><Relationship Id="rId2" Type="http://schemas.openxmlformats.org/officeDocument/2006/relationships/hyperlink" Target="http://janhallfors.blogspot.com.au/" TargetMode="External"/><Relationship Id="rId1" Type="http://schemas.openxmlformats.org/officeDocument/2006/relationships/slideLayout" Target="../slideLayouts/slideLayout2.xml"/><Relationship Id="rId4" Type="http://schemas.openxmlformats.org/officeDocument/2006/relationships/hyperlink" Target="http://www.w3.org/TR/CSS2/images/longdesc/boxdim-desc.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9552" y="5229200"/>
            <a:ext cx="8077200" cy="1499616"/>
          </a:xfrm>
        </p:spPr>
        <p:txBody>
          <a:bodyPr>
            <a:noAutofit/>
          </a:bodyPr>
          <a:lstStyle/>
          <a:p>
            <a:pPr algn="ctr"/>
            <a:r>
              <a:rPr lang="en-AU" sz="4800" dirty="0" smtClean="0">
                <a:solidFill>
                  <a:schemeClr val="accent6">
                    <a:lumMod val="60000"/>
                    <a:lumOff val="40000"/>
                  </a:schemeClr>
                </a:solidFill>
              </a:rPr>
              <a:t>Create a Webpage</a:t>
            </a:r>
          </a:p>
          <a:p>
            <a:pPr algn="ctr"/>
            <a:r>
              <a:rPr lang="en-AU" sz="4800" dirty="0">
                <a:solidFill>
                  <a:schemeClr val="accent6">
                    <a:lumMod val="60000"/>
                    <a:lumOff val="40000"/>
                  </a:schemeClr>
                </a:solidFill>
              </a:rPr>
              <a:t>w</a:t>
            </a:r>
            <a:r>
              <a:rPr lang="en-AU" sz="4800" dirty="0" smtClean="0">
                <a:solidFill>
                  <a:schemeClr val="accent6">
                    <a:lumMod val="60000"/>
                    <a:lumOff val="40000"/>
                  </a:schemeClr>
                </a:solidFill>
              </a:rPr>
              <a:t>ith Liquid Layout </a:t>
            </a:r>
          </a:p>
          <a:p>
            <a:pPr algn="ctr"/>
            <a:r>
              <a:rPr lang="en-AU" sz="4800" dirty="0">
                <a:solidFill>
                  <a:schemeClr val="accent6">
                    <a:lumMod val="60000"/>
                    <a:lumOff val="40000"/>
                  </a:schemeClr>
                </a:solidFill>
              </a:rPr>
              <a:t>u</a:t>
            </a:r>
            <a:r>
              <a:rPr lang="en-AU" sz="4800" dirty="0" smtClean="0">
                <a:solidFill>
                  <a:schemeClr val="accent6">
                    <a:lumMod val="60000"/>
                    <a:lumOff val="40000"/>
                  </a:schemeClr>
                </a:solidFill>
              </a:rPr>
              <a:t>sing CSS</a:t>
            </a:r>
          </a:p>
          <a:p>
            <a:pPr algn="ctr"/>
            <a:endParaRPr lang="en-AU" sz="4800" dirty="0">
              <a:solidFill>
                <a:schemeClr val="accent6">
                  <a:lumMod val="60000"/>
                  <a:lumOff val="40000"/>
                </a:schemeClr>
              </a:solidFill>
            </a:endParaRPr>
          </a:p>
          <a:p>
            <a:pPr algn="ctr"/>
            <a:endParaRPr lang="en-AU" sz="4800" dirty="0" smtClean="0">
              <a:solidFill>
                <a:schemeClr val="accent6">
                  <a:lumMod val="60000"/>
                  <a:lumOff val="40000"/>
                </a:schemeClr>
              </a:solidFill>
            </a:endParaRPr>
          </a:p>
          <a:p>
            <a:pPr algn="ctr"/>
            <a:endParaRPr lang="en-AU" sz="3600" dirty="0">
              <a:solidFill>
                <a:schemeClr val="accent6">
                  <a:lumMod val="60000"/>
                  <a:lumOff val="40000"/>
                </a:schemeClr>
              </a:solidFill>
            </a:endParaRPr>
          </a:p>
          <a:p>
            <a:pPr algn="ctr"/>
            <a:r>
              <a:rPr lang="en-AU" sz="3600" dirty="0" smtClean="0">
                <a:solidFill>
                  <a:schemeClr val="accent6">
                    <a:lumMod val="60000"/>
                    <a:lumOff val="40000"/>
                  </a:schemeClr>
                </a:solidFill>
              </a:rPr>
              <a:t>PixelEd Professional Development</a:t>
            </a:r>
          </a:p>
          <a:p>
            <a:pPr algn="ctr"/>
            <a:r>
              <a:rPr lang="en-AU" sz="3600" dirty="0" smtClean="0">
                <a:solidFill>
                  <a:schemeClr val="accent6">
                    <a:lumMod val="60000"/>
                    <a:lumOff val="40000"/>
                  </a:schemeClr>
                </a:solidFill>
              </a:rPr>
              <a:t>May 12, 2012</a:t>
            </a:r>
            <a:endParaRPr lang="en-AU" sz="3600"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sz="4400" b="1" dirty="0" smtClean="0"/>
              <a:t>C</a:t>
            </a:r>
            <a:r>
              <a:rPr lang="en-AU" sz="4400" dirty="0" smtClean="0"/>
              <a:t>ascading </a:t>
            </a:r>
            <a:r>
              <a:rPr lang="en-AU" sz="4400" b="1" dirty="0" smtClean="0"/>
              <a:t>S</a:t>
            </a:r>
            <a:r>
              <a:rPr lang="en-AU" sz="4400" dirty="0" smtClean="0"/>
              <a:t>tyle </a:t>
            </a:r>
            <a:r>
              <a:rPr lang="en-AU" sz="4400" b="1" dirty="0" smtClean="0"/>
              <a:t>S</a:t>
            </a:r>
            <a:r>
              <a:rPr lang="en-AU" sz="4400" dirty="0" smtClean="0"/>
              <a:t>heets</a:t>
            </a:r>
            <a:endParaRPr lang="en-AU" dirty="0"/>
          </a:p>
        </p:txBody>
      </p:sp>
      <p:sp>
        <p:nvSpPr>
          <p:cNvPr id="5" name="Content Placeholder 4"/>
          <p:cNvSpPr>
            <a:spLocks noGrp="1"/>
          </p:cNvSpPr>
          <p:nvPr>
            <p:ph idx="1"/>
          </p:nvPr>
        </p:nvSpPr>
        <p:spPr/>
        <p:txBody>
          <a:bodyPr>
            <a:normAutofit/>
          </a:bodyPr>
          <a:lstStyle/>
          <a:p>
            <a:pPr marL="9525" indent="11113">
              <a:buNone/>
            </a:pPr>
            <a:r>
              <a:rPr lang="en-AU" dirty="0"/>
              <a:t>“Cascading” because a style sheet can be “overruled” by another style sheet with greater importance. So, in descending order, an:</a:t>
            </a:r>
          </a:p>
          <a:p>
            <a:pPr marL="9525" indent="11113">
              <a:buNone/>
            </a:pPr>
            <a:endParaRPr lang="en-AU" dirty="0"/>
          </a:p>
          <a:p>
            <a:pPr marL="358775" indent="-358775">
              <a:buFont typeface="+mj-lt"/>
              <a:buAutoNum type="arabicPeriod"/>
            </a:pPr>
            <a:r>
              <a:rPr lang="en-AU" dirty="0"/>
              <a:t>Inline style </a:t>
            </a:r>
            <a:r>
              <a:rPr lang="en-AU" dirty="0">
                <a:solidFill>
                  <a:schemeClr val="bg1">
                    <a:lumMod val="65000"/>
                  </a:schemeClr>
                </a:solidFill>
              </a:rPr>
              <a:t>will overrule an</a:t>
            </a:r>
          </a:p>
          <a:p>
            <a:pPr marL="9525" indent="11113">
              <a:buFont typeface="+mj-lt"/>
              <a:buAutoNum type="arabicPeriod"/>
            </a:pPr>
            <a:r>
              <a:rPr lang="en-AU" dirty="0"/>
              <a:t>  Internal style sheet</a:t>
            </a:r>
            <a:r>
              <a:rPr lang="en-AU" dirty="0">
                <a:solidFill>
                  <a:schemeClr val="bg1">
                    <a:lumMod val="65000"/>
                  </a:schemeClr>
                </a:solidFill>
              </a:rPr>
              <a:t>, which will overrule an</a:t>
            </a:r>
          </a:p>
          <a:p>
            <a:pPr marL="9525" indent="11113">
              <a:buFont typeface="+mj-lt"/>
              <a:buAutoNum type="arabicPeriod"/>
            </a:pPr>
            <a:r>
              <a:rPr lang="en-AU" dirty="0"/>
              <a:t>  External style sheet</a:t>
            </a:r>
            <a:r>
              <a:rPr lang="en-AU" dirty="0">
                <a:solidFill>
                  <a:schemeClr val="bg1">
                    <a:lumMod val="65000"/>
                  </a:schemeClr>
                </a:solidFill>
              </a:rPr>
              <a:t>, which will overrule a</a:t>
            </a:r>
          </a:p>
          <a:p>
            <a:pPr marL="9525" indent="11113">
              <a:buFont typeface="+mj-lt"/>
              <a:buAutoNum type="arabicPeriod"/>
            </a:pPr>
            <a:r>
              <a:rPr lang="en-AU" dirty="0"/>
              <a:t>  Browser default style sheet.</a:t>
            </a:r>
          </a:p>
          <a:p>
            <a:pPr>
              <a:buNone/>
            </a:pPr>
            <a:endParaRPr lang="en-AU" dirty="0" smtClean="0"/>
          </a:p>
          <a:p>
            <a:pPr>
              <a:buNone/>
            </a:pPr>
            <a:endParaRPr lang="en-AU" dirty="0"/>
          </a:p>
        </p:txBody>
      </p:sp>
    </p:spTree>
    <p:extLst>
      <p:ext uri="{BB962C8B-B14F-4D97-AF65-F5344CB8AC3E}">
        <p14:creationId xmlns:p14="http://schemas.microsoft.com/office/powerpoint/2010/main" val="1841744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Different types of styles</a:t>
            </a:r>
            <a:endParaRPr lang="en-AU" dirty="0"/>
          </a:p>
        </p:txBody>
      </p:sp>
      <p:sp>
        <p:nvSpPr>
          <p:cNvPr id="5" name="Text Placeholder 4"/>
          <p:cNvSpPr>
            <a:spLocks noGrp="1"/>
          </p:cNvSpPr>
          <p:nvPr>
            <p:ph type="body" idx="1"/>
          </p:nvPr>
        </p:nvSpPr>
        <p:spPr/>
        <p:txBody>
          <a:bodyPr>
            <a:normAutofit/>
          </a:bodyPr>
          <a:lstStyle/>
          <a:p>
            <a:r>
              <a:rPr lang="en-AU" sz="2800" dirty="0" smtClean="0"/>
              <a:t>Introduction to 3 types of selector</a:t>
            </a:r>
            <a:endParaRPr lang="en-AU" sz="2800" dirty="0"/>
          </a:p>
        </p:txBody>
      </p:sp>
    </p:spTree>
    <p:extLst>
      <p:ext uri="{BB962C8B-B14F-4D97-AF65-F5344CB8AC3E}">
        <p14:creationId xmlns:p14="http://schemas.microsoft.com/office/powerpoint/2010/main" val="1981870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AU" sz="4400" dirty="0" smtClean="0"/>
              <a:t>Syntax</a:t>
            </a:r>
            <a:endParaRPr lang="en-AU" dirty="0"/>
          </a:p>
        </p:txBody>
      </p:sp>
      <p:pic>
        <p:nvPicPr>
          <p:cNvPr id="1026" name="Picture 2"/>
          <p:cNvPicPr>
            <a:picLocks noGrp="1" noChangeAspect="1" noChangeArrowheads="1"/>
          </p:cNvPicPr>
          <p:nvPr>
            <p:ph idx="1"/>
          </p:nvPr>
        </p:nvPicPr>
        <p:blipFill>
          <a:blip r:embed="rId3" cstate="print"/>
          <a:stretch>
            <a:fillRect/>
          </a:stretch>
        </p:blipFill>
        <p:spPr bwMode="auto">
          <a:xfrm>
            <a:off x="858911" y="1582796"/>
            <a:ext cx="7418490" cy="1702188"/>
          </a:xfrm>
          <a:prstGeom prst="rect">
            <a:avLst/>
          </a:prstGeom>
          <a:noFill/>
          <a:ln w="9525">
            <a:noFill/>
            <a:miter lim="800000"/>
            <a:headEnd/>
            <a:tailEnd/>
          </a:ln>
          <a:effectLst/>
        </p:spPr>
      </p:pic>
      <p:sp>
        <p:nvSpPr>
          <p:cNvPr id="7" name="TextBox 6"/>
          <p:cNvSpPr txBox="1"/>
          <p:nvPr/>
        </p:nvSpPr>
        <p:spPr>
          <a:xfrm>
            <a:off x="636914" y="3717032"/>
            <a:ext cx="7344816" cy="2862322"/>
          </a:xfrm>
          <a:prstGeom prst="rect">
            <a:avLst/>
          </a:prstGeom>
          <a:noFill/>
          <a:ln>
            <a:solidFill>
              <a:schemeClr val="tx1"/>
            </a:solidFill>
          </a:ln>
        </p:spPr>
        <p:txBody>
          <a:bodyPr wrap="square" rtlCol="0">
            <a:spAutoFit/>
          </a:bodyPr>
          <a:lstStyle/>
          <a:p>
            <a:pPr marL="1519238" indent="-1339850"/>
            <a:r>
              <a:rPr lang="en-AU" sz="3600" dirty="0" smtClean="0"/>
              <a:t>Written as:</a:t>
            </a:r>
          </a:p>
          <a:p>
            <a:pPr marL="1519238"/>
            <a:r>
              <a:rPr lang="en-AU" sz="3600" dirty="0" smtClean="0">
                <a:solidFill>
                  <a:srgbClr val="00B050"/>
                </a:solidFill>
                <a:latin typeface="Verdana Ref" pitchFamily="34" charset="0"/>
              </a:rPr>
              <a:t>h1 {</a:t>
            </a:r>
          </a:p>
          <a:p>
            <a:pPr marL="1519238"/>
            <a:r>
              <a:rPr lang="en-AU" sz="3600" dirty="0">
                <a:solidFill>
                  <a:srgbClr val="00B050"/>
                </a:solidFill>
                <a:latin typeface="Verdana Ref" pitchFamily="34" charset="0"/>
              </a:rPr>
              <a:t>	</a:t>
            </a:r>
            <a:r>
              <a:rPr lang="en-AU" sz="3600" dirty="0" err="1" smtClean="0">
                <a:solidFill>
                  <a:srgbClr val="00B050"/>
                </a:solidFill>
                <a:latin typeface="Verdana Ref" pitchFamily="34" charset="0"/>
              </a:rPr>
              <a:t>color:blue</a:t>
            </a:r>
            <a:r>
              <a:rPr lang="en-AU" sz="3600" dirty="0" smtClean="0">
                <a:solidFill>
                  <a:srgbClr val="00B050"/>
                </a:solidFill>
                <a:latin typeface="Verdana Ref" pitchFamily="34" charset="0"/>
              </a:rPr>
              <a:t>;</a:t>
            </a:r>
          </a:p>
          <a:p>
            <a:pPr marL="1519238"/>
            <a:r>
              <a:rPr lang="en-AU" sz="3600" dirty="0">
                <a:solidFill>
                  <a:srgbClr val="00B050"/>
                </a:solidFill>
                <a:latin typeface="Verdana Ref" pitchFamily="34" charset="0"/>
              </a:rPr>
              <a:t>	</a:t>
            </a:r>
            <a:r>
              <a:rPr lang="en-AU" sz="3600" dirty="0" smtClean="0">
                <a:solidFill>
                  <a:srgbClr val="00B050"/>
                </a:solidFill>
                <a:latin typeface="Verdana Ref" pitchFamily="34" charset="0"/>
              </a:rPr>
              <a:t>font-size: 12px;</a:t>
            </a:r>
          </a:p>
          <a:p>
            <a:pPr marL="1519238"/>
            <a:r>
              <a:rPr lang="en-AU" sz="3600" dirty="0">
                <a:solidFill>
                  <a:srgbClr val="00B050"/>
                </a:solidFill>
                <a:latin typeface="Verdana Ref" pitchFamily="34"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First </a:t>
            </a:r>
            <a:r>
              <a:rPr lang="en-AU" dirty="0"/>
              <a:t>s</a:t>
            </a:r>
            <a:r>
              <a:rPr lang="en-AU" dirty="0" smtClean="0"/>
              <a:t>elector type: TAG</a:t>
            </a:r>
            <a:endParaRPr lang="en-AU" dirty="0"/>
          </a:p>
        </p:txBody>
      </p:sp>
      <p:sp>
        <p:nvSpPr>
          <p:cNvPr id="3" name="Content Placeholder 2"/>
          <p:cNvSpPr>
            <a:spLocks noGrp="1"/>
          </p:cNvSpPr>
          <p:nvPr>
            <p:ph idx="1"/>
          </p:nvPr>
        </p:nvSpPr>
        <p:spPr/>
        <p:txBody>
          <a:bodyPr>
            <a:normAutofit/>
          </a:bodyPr>
          <a:lstStyle/>
          <a:p>
            <a:r>
              <a:rPr lang="en-AU" sz="4300" dirty="0" smtClean="0"/>
              <a:t>The most common selector is an HTML tag</a:t>
            </a:r>
          </a:p>
          <a:p>
            <a:endParaRPr lang="en-AU" sz="4300" dirty="0" smtClean="0"/>
          </a:p>
          <a:p>
            <a:r>
              <a:rPr lang="en-AU" sz="4300" i="1" dirty="0" smtClean="0"/>
              <a:t>Any</a:t>
            </a:r>
            <a:r>
              <a:rPr lang="en-AU" sz="4300" dirty="0" smtClean="0"/>
              <a:t> HTML tag can be styled to look how </a:t>
            </a:r>
            <a:r>
              <a:rPr lang="en-AU" sz="4300" i="1" dirty="0" smtClean="0"/>
              <a:t>you</a:t>
            </a:r>
            <a:r>
              <a:rPr lang="en-AU" sz="4300" dirty="0" smtClean="0"/>
              <a:t> wish it to look</a:t>
            </a:r>
          </a:p>
        </p:txBody>
      </p:sp>
    </p:spTree>
    <p:extLst>
      <p:ext uri="{BB962C8B-B14F-4D97-AF65-F5344CB8AC3E}">
        <p14:creationId xmlns:p14="http://schemas.microsoft.com/office/powerpoint/2010/main" val="291943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First </a:t>
            </a:r>
            <a:r>
              <a:rPr lang="en-AU" dirty="0"/>
              <a:t>s</a:t>
            </a:r>
            <a:r>
              <a:rPr lang="en-AU" dirty="0" smtClean="0"/>
              <a:t>elector type: TAG</a:t>
            </a:r>
            <a:endParaRPr lang="en-AU" dirty="0"/>
          </a:p>
        </p:txBody>
      </p:sp>
      <p:sp>
        <p:nvSpPr>
          <p:cNvPr id="3" name="Content Placeholder 2"/>
          <p:cNvSpPr>
            <a:spLocks noGrp="1"/>
          </p:cNvSpPr>
          <p:nvPr>
            <p:ph idx="1"/>
          </p:nvPr>
        </p:nvSpPr>
        <p:spPr/>
        <p:txBody>
          <a:bodyPr>
            <a:normAutofit fontScale="85000" lnSpcReduction="20000"/>
          </a:bodyPr>
          <a:lstStyle/>
          <a:p>
            <a:pPr marL="179388" indent="-60325">
              <a:buNone/>
            </a:pPr>
            <a:r>
              <a:rPr lang="en-AU" sz="4300" dirty="0" smtClean="0"/>
              <a:t>Example 1: The &lt;h2&gt; tag for headings could be styled like this:</a:t>
            </a:r>
          </a:p>
          <a:p>
            <a:pPr>
              <a:buNone/>
            </a:pPr>
            <a:endParaRPr lang="en-AU" dirty="0" smtClean="0"/>
          </a:p>
          <a:p>
            <a:pPr>
              <a:buNone/>
            </a:pPr>
            <a:r>
              <a:rPr lang="en-AU" sz="4600" dirty="0" smtClean="0">
                <a:solidFill>
                  <a:srgbClr val="00B050"/>
                </a:solidFill>
                <a:latin typeface="Verdana Ref" pitchFamily="34" charset="0"/>
              </a:rPr>
              <a:t>h2 {</a:t>
            </a:r>
          </a:p>
          <a:p>
            <a:pPr>
              <a:buNone/>
            </a:pPr>
            <a:r>
              <a:rPr lang="en-AU" sz="4600" dirty="0" smtClean="0">
                <a:solidFill>
                  <a:srgbClr val="00B050"/>
                </a:solidFill>
                <a:latin typeface="Verdana Ref" pitchFamily="34" charset="0"/>
              </a:rPr>
              <a:t>	</a:t>
            </a:r>
            <a:r>
              <a:rPr lang="en-AU" sz="4600" dirty="0" err="1" smtClean="0">
                <a:solidFill>
                  <a:srgbClr val="00B050"/>
                </a:solidFill>
                <a:latin typeface="Verdana Ref" pitchFamily="34" charset="0"/>
              </a:rPr>
              <a:t>font-family:Verdana</a:t>
            </a:r>
            <a:r>
              <a:rPr lang="en-AU" sz="4600" dirty="0">
                <a:solidFill>
                  <a:srgbClr val="00B050"/>
                </a:solidFill>
                <a:latin typeface="Verdana Ref" pitchFamily="34" charset="0"/>
              </a:rPr>
              <a:t>, Geneva, </a:t>
            </a:r>
            <a:r>
              <a:rPr lang="en-AU" sz="4600" dirty="0" smtClean="0">
                <a:solidFill>
                  <a:srgbClr val="00B050"/>
                </a:solidFill>
                <a:latin typeface="Verdana Ref" pitchFamily="34" charset="0"/>
              </a:rPr>
              <a:t>sans-serif;</a:t>
            </a:r>
          </a:p>
          <a:p>
            <a:pPr>
              <a:buNone/>
            </a:pPr>
            <a:r>
              <a:rPr lang="en-AU" sz="4600" dirty="0" smtClean="0">
                <a:solidFill>
                  <a:srgbClr val="00B050"/>
                </a:solidFill>
                <a:latin typeface="Verdana Ref" pitchFamily="34" charset="0"/>
              </a:rPr>
              <a:t>	</a:t>
            </a:r>
            <a:r>
              <a:rPr lang="en-AU" sz="4600" dirty="0" err="1" smtClean="0">
                <a:solidFill>
                  <a:srgbClr val="00B050"/>
                </a:solidFill>
                <a:latin typeface="Verdana Ref" pitchFamily="34" charset="0"/>
              </a:rPr>
              <a:t>color</a:t>
            </a:r>
            <a:r>
              <a:rPr lang="en-AU" sz="4600" dirty="0">
                <a:solidFill>
                  <a:srgbClr val="00B050"/>
                </a:solidFill>
                <a:latin typeface="Verdana Ref" pitchFamily="34" charset="0"/>
              </a:rPr>
              <a:t>:#96c</a:t>
            </a:r>
            <a:r>
              <a:rPr lang="en-AU" sz="4600" dirty="0" smtClean="0">
                <a:solidFill>
                  <a:srgbClr val="00B050"/>
                </a:solidFill>
                <a:latin typeface="Verdana Ref" pitchFamily="34" charset="0"/>
              </a:rPr>
              <a:t>;</a:t>
            </a:r>
          </a:p>
          <a:p>
            <a:pPr>
              <a:buNone/>
            </a:pPr>
            <a:r>
              <a:rPr lang="en-AU" sz="4600" dirty="0" smtClean="0">
                <a:solidFill>
                  <a:srgbClr val="00B050"/>
                </a:solidFill>
                <a:latin typeface="Verdana Ref" pitchFamily="34" charset="0"/>
              </a:rPr>
              <a:t>	font-size:10px</a:t>
            </a:r>
            <a:r>
              <a:rPr lang="en-AU" sz="4600" dirty="0">
                <a:solidFill>
                  <a:srgbClr val="00B050"/>
                </a:solidFill>
                <a:latin typeface="Verdana Ref" pitchFamily="34" charset="0"/>
              </a:rPr>
              <a:t>;</a:t>
            </a:r>
          </a:p>
          <a:p>
            <a:pPr>
              <a:buNone/>
            </a:pPr>
            <a:r>
              <a:rPr lang="en-AU" sz="4600" dirty="0" smtClean="0">
                <a:solidFill>
                  <a:srgbClr val="00B050"/>
                </a:solidFill>
                <a:latin typeface="Verdana Ref" pitchFamily="34" charset="0"/>
              </a:rPr>
              <a:t>} </a:t>
            </a:r>
          </a:p>
          <a:p>
            <a:pPr>
              <a:buNone/>
            </a:pPr>
            <a:endParaRPr lang="en-AU" sz="4600" dirty="0" smtClean="0"/>
          </a:p>
        </p:txBody>
      </p:sp>
    </p:spTree>
    <p:extLst>
      <p:ext uri="{BB962C8B-B14F-4D97-AF65-F5344CB8AC3E}">
        <p14:creationId xmlns:p14="http://schemas.microsoft.com/office/powerpoint/2010/main" val="356727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First </a:t>
            </a:r>
            <a:r>
              <a:rPr lang="en-AU" dirty="0"/>
              <a:t>s</a:t>
            </a:r>
            <a:r>
              <a:rPr lang="en-AU" dirty="0" smtClean="0"/>
              <a:t>elector type: TAG</a:t>
            </a:r>
            <a:endParaRPr lang="en-AU" dirty="0"/>
          </a:p>
        </p:txBody>
      </p:sp>
      <p:sp>
        <p:nvSpPr>
          <p:cNvPr id="3" name="Content Placeholder 2"/>
          <p:cNvSpPr>
            <a:spLocks noGrp="1"/>
          </p:cNvSpPr>
          <p:nvPr>
            <p:ph idx="1"/>
          </p:nvPr>
        </p:nvSpPr>
        <p:spPr/>
        <p:txBody>
          <a:bodyPr>
            <a:normAutofit/>
          </a:bodyPr>
          <a:lstStyle/>
          <a:p>
            <a:pPr marL="438150" indent="-319088">
              <a:buNone/>
            </a:pPr>
            <a:r>
              <a:rPr lang="en-AU" sz="4600" dirty="0" smtClean="0"/>
              <a:t>This will mean &lt;h2&gt; headings will be Verdana, purple and 10px :</a:t>
            </a:r>
          </a:p>
          <a:p>
            <a:pPr marL="438150" indent="-319088">
              <a:buNone/>
            </a:pPr>
            <a:endParaRPr lang="en-AU" sz="4600" dirty="0" smtClean="0">
              <a:solidFill>
                <a:schemeClr val="bg1">
                  <a:lumMod val="50000"/>
                </a:schemeClr>
              </a:solidFill>
            </a:endParaRPr>
          </a:p>
          <a:p>
            <a:pPr algn="ctr">
              <a:buNone/>
            </a:pPr>
            <a:r>
              <a:rPr lang="en-AU" dirty="0" smtClean="0">
                <a:solidFill>
                  <a:srgbClr val="7030A0"/>
                </a:solidFill>
                <a:latin typeface="Verdana Ref" pitchFamily="34" charset="0"/>
              </a:rPr>
              <a:t>My&lt;h2&gt; headings now look like this!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First selector type: TAG</a:t>
            </a:r>
            <a:endParaRPr lang="en-AU" dirty="0"/>
          </a:p>
        </p:txBody>
      </p:sp>
      <p:sp>
        <p:nvSpPr>
          <p:cNvPr id="3" name="Content Placeholder 2"/>
          <p:cNvSpPr>
            <a:spLocks noGrp="1"/>
          </p:cNvSpPr>
          <p:nvPr>
            <p:ph idx="1"/>
          </p:nvPr>
        </p:nvSpPr>
        <p:spPr/>
        <p:txBody>
          <a:bodyPr>
            <a:normAutofit/>
          </a:bodyPr>
          <a:lstStyle/>
          <a:p>
            <a:pPr>
              <a:buNone/>
            </a:pPr>
            <a:r>
              <a:rPr lang="en-AU" dirty="0" smtClean="0"/>
              <a:t>Example 2: </a:t>
            </a:r>
            <a:r>
              <a:rPr lang="en-AU" dirty="0"/>
              <a:t>T</a:t>
            </a:r>
            <a:r>
              <a:rPr lang="en-AU" dirty="0" smtClean="0"/>
              <a:t>he &lt;</a:t>
            </a:r>
            <a:r>
              <a:rPr lang="en-AU" dirty="0" err="1" smtClean="0"/>
              <a:t>ul</a:t>
            </a:r>
            <a:r>
              <a:rPr lang="en-AU" dirty="0" smtClean="0"/>
              <a:t>&gt; </a:t>
            </a:r>
            <a:r>
              <a:rPr lang="en-AU" dirty="0"/>
              <a:t>tag for </a:t>
            </a:r>
            <a:r>
              <a:rPr lang="en-AU" dirty="0" smtClean="0"/>
              <a:t>unordered lists could be styled like this:</a:t>
            </a:r>
          </a:p>
          <a:p>
            <a:pPr>
              <a:buNone/>
            </a:pPr>
            <a:endParaRPr lang="en-AU" dirty="0">
              <a:solidFill>
                <a:schemeClr val="bg1">
                  <a:lumMod val="50000"/>
                </a:schemeClr>
              </a:solidFill>
            </a:endParaRPr>
          </a:p>
          <a:p>
            <a:pPr>
              <a:buNone/>
            </a:pPr>
            <a:r>
              <a:rPr lang="en-AU" dirty="0" err="1" smtClean="0">
                <a:solidFill>
                  <a:srgbClr val="00B050"/>
                </a:solidFill>
                <a:latin typeface="Verdana Ref" pitchFamily="34" charset="0"/>
              </a:rPr>
              <a:t>ul</a:t>
            </a:r>
            <a:r>
              <a:rPr lang="en-AU" dirty="0" smtClean="0">
                <a:solidFill>
                  <a:srgbClr val="00B050"/>
                </a:solidFill>
                <a:latin typeface="Verdana Ref" pitchFamily="34" charset="0"/>
              </a:rPr>
              <a:t> {font-family: Verdana, Arial, Helvetica, sans-serif;</a:t>
            </a:r>
          </a:p>
          <a:p>
            <a:pPr>
              <a:buNone/>
            </a:pPr>
            <a:r>
              <a:rPr lang="en-AU" dirty="0" smtClean="0">
                <a:solidFill>
                  <a:srgbClr val="00B050"/>
                </a:solidFill>
                <a:latin typeface="Verdana Ref" pitchFamily="34" charset="0"/>
              </a:rPr>
              <a:t>	list-style-type: square;</a:t>
            </a:r>
          </a:p>
          <a:p>
            <a:pPr>
              <a:buNone/>
            </a:pPr>
            <a:r>
              <a:rPr lang="en-AU" dirty="0" smtClean="0">
                <a:solidFill>
                  <a:srgbClr val="00B050"/>
                </a:solidFill>
                <a:latin typeface="Verdana Ref" pitchFamily="34" charset="0"/>
              </a:rPr>
              <a:t>	font-size: 12px;	</a:t>
            </a:r>
          </a:p>
          <a:p>
            <a:pPr>
              <a:buNone/>
            </a:pPr>
            <a:r>
              <a:rPr lang="en-AU" dirty="0" smtClean="0">
                <a:solidFill>
                  <a:srgbClr val="00B050"/>
                </a:solidFill>
                <a:latin typeface="Verdana Ref" pitchFamily="34" charset="0"/>
              </a:rPr>
              <a:t>	</a:t>
            </a:r>
            <a:r>
              <a:rPr lang="en-AU" dirty="0" err="1" smtClean="0">
                <a:solidFill>
                  <a:srgbClr val="00B050"/>
                </a:solidFill>
                <a:latin typeface="Verdana Ref" pitchFamily="34" charset="0"/>
              </a:rPr>
              <a:t>color</a:t>
            </a:r>
            <a:r>
              <a:rPr lang="en-AU" dirty="0" smtClean="0">
                <a:solidFill>
                  <a:srgbClr val="00B050"/>
                </a:solidFill>
                <a:latin typeface="Verdana Ref" pitchFamily="34" charset="0"/>
              </a:rPr>
              <a:t>: #fc3;</a:t>
            </a:r>
          </a:p>
          <a:p>
            <a:pPr>
              <a:buNone/>
            </a:pPr>
            <a:r>
              <a:rPr lang="en-AU" dirty="0" smtClean="0">
                <a:solidFill>
                  <a:srgbClr val="00B050"/>
                </a:solidFill>
                <a:latin typeface="Verdana Ref" pitchFamily="34" charset="0"/>
              </a:rPr>
              <a:t>}</a:t>
            </a:r>
          </a:p>
          <a:p>
            <a:pPr>
              <a:buNone/>
            </a:pPr>
            <a:endParaRPr lang="en-AU" dirty="0" smtClean="0">
              <a:solidFill>
                <a:srgbClr val="00B050"/>
              </a:solidFill>
            </a:endParaRPr>
          </a:p>
          <a:p>
            <a:pPr>
              <a:buNone/>
            </a:pPr>
            <a:endParaRPr lang="en-AU" dirty="0" smtClean="0">
              <a:solidFill>
                <a:schemeClr val="bg1">
                  <a:lumMod val="50000"/>
                </a:schemeClr>
              </a:solidFill>
            </a:endParaRPr>
          </a:p>
          <a:p>
            <a:endParaRPr lang="en-AU" dirty="0"/>
          </a:p>
        </p:txBody>
      </p:sp>
    </p:spTree>
    <p:extLst>
      <p:ext uri="{BB962C8B-B14F-4D97-AF65-F5344CB8AC3E}">
        <p14:creationId xmlns:p14="http://schemas.microsoft.com/office/powerpoint/2010/main" val="134642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First selector type: TAG</a:t>
            </a:r>
            <a:endParaRPr lang="en-AU" dirty="0"/>
          </a:p>
        </p:txBody>
      </p:sp>
      <p:sp>
        <p:nvSpPr>
          <p:cNvPr id="3" name="Content Placeholder 2"/>
          <p:cNvSpPr>
            <a:spLocks noGrp="1"/>
          </p:cNvSpPr>
          <p:nvPr>
            <p:ph idx="1"/>
          </p:nvPr>
        </p:nvSpPr>
        <p:spPr/>
        <p:txBody>
          <a:bodyPr>
            <a:normAutofit/>
          </a:bodyPr>
          <a:lstStyle/>
          <a:p>
            <a:pPr>
              <a:buNone/>
            </a:pPr>
            <a:r>
              <a:rPr lang="en-AU" dirty="0" smtClean="0"/>
              <a:t>This will mean the list items are:</a:t>
            </a:r>
          </a:p>
          <a:p>
            <a:pPr>
              <a:buFont typeface="Wingdings" pitchFamily="2" charset="2"/>
              <a:buChar char="q"/>
            </a:pPr>
            <a:endParaRPr lang="en-AU" dirty="0">
              <a:solidFill>
                <a:schemeClr val="bg1">
                  <a:lumMod val="50000"/>
                </a:schemeClr>
              </a:solidFill>
            </a:endParaRPr>
          </a:p>
          <a:p>
            <a:pPr>
              <a:buFont typeface="Wingdings" pitchFamily="2" charset="2"/>
              <a:buChar char="q"/>
            </a:pPr>
            <a:r>
              <a:rPr lang="en-AU" dirty="0" smtClean="0">
                <a:solidFill>
                  <a:srgbClr val="FF0000"/>
                </a:solidFill>
              </a:rPr>
              <a:t> </a:t>
            </a:r>
            <a:r>
              <a:rPr lang="en-AU" dirty="0" smtClean="0">
                <a:solidFill>
                  <a:srgbClr val="FFC000"/>
                </a:solidFill>
                <a:latin typeface="Verdana" pitchFamily="34" charset="0"/>
                <a:ea typeface="Verdana" pitchFamily="34" charset="0"/>
                <a:cs typeface="Verdana" pitchFamily="34" charset="0"/>
              </a:rPr>
              <a:t>Like this</a:t>
            </a:r>
          </a:p>
          <a:p>
            <a:pPr>
              <a:buFont typeface="Wingdings" pitchFamily="2" charset="2"/>
              <a:buChar char="q"/>
            </a:pPr>
            <a:r>
              <a:rPr lang="en-AU" dirty="0" smtClean="0">
                <a:solidFill>
                  <a:srgbClr val="FFC000"/>
                </a:solidFill>
                <a:latin typeface="Verdana" pitchFamily="34" charset="0"/>
                <a:ea typeface="Verdana" pitchFamily="34" charset="0"/>
                <a:cs typeface="Verdana" pitchFamily="34" charset="0"/>
              </a:rPr>
              <a:t> And this</a:t>
            </a:r>
          </a:p>
          <a:p>
            <a:pPr>
              <a:buNone/>
            </a:pPr>
            <a:endParaRPr lang="en-AU" dirty="0" smtClean="0">
              <a:solidFill>
                <a:schemeClr val="bg1">
                  <a:lumMod val="50000"/>
                </a:schemeClr>
              </a:solidFill>
            </a:endParaRPr>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Second selector type: CLASS</a:t>
            </a:r>
            <a:endParaRPr lang="en-AU" dirty="0"/>
          </a:p>
        </p:txBody>
      </p:sp>
      <p:sp>
        <p:nvSpPr>
          <p:cNvPr id="4" name="Content Placeholder 3"/>
          <p:cNvSpPr>
            <a:spLocks noGrp="1"/>
          </p:cNvSpPr>
          <p:nvPr>
            <p:ph idx="1"/>
          </p:nvPr>
        </p:nvSpPr>
        <p:spPr/>
        <p:txBody>
          <a:bodyPr>
            <a:normAutofit fontScale="92500"/>
          </a:bodyPr>
          <a:lstStyle/>
          <a:p>
            <a:pPr>
              <a:buNone/>
            </a:pPr>
            <a:r>
              <a:rPr lang="en-AU" dirty="0"/>
              <a:t>The </a:t>
            </a:r>
            <a:r>
              <a:rPr lang="en-AU" dirty="0" smtClean="0"/>
              <a:t>second type of selector is a </a:t>
            </a:r>
            <a:r>
              <a:rPr lang="en-AU" dirty="0"/>
              <a:t>CLASS, </a:t>
            </a:r>
            <a:r>
              <a:rPr lang="en-AU" dirty="0" err="1"/>
              <a:t>eg</a:t>
            </a:r>
            <a:r>
              <a:rPr lang="en-AU" dirty="0" smtClean="0"/>
              <a:t>:</a:t>
            </a:r>
          </a:p>
          <a:p>
            <a:pPr>
              <a:buNone/>
            </a:pPr>
            <a:endParaRPr lang="en-AU" b="1" dirty="0">
              <a:solidFill>
                <a:schemeClr val="bg1">
                  <a:lumMod val="50000"/>
                </a:schemeClr>
              </a:solidFill>
            </a:endParaRPr>
          </a:p>
          <a:p>
            <a:pPr>
              <a:buNone/>
            </a:pPr>
            <a:r>
              <a:rPr lang="en-AU" sz="3900" dirty="0" smtClean="0">
                <a:solidFill>
                  <a:srgbClr val="00B050"/>
                </a:solidFill>
                <a:latin typeface="Verdana Ref" pitchFamily="34" charset="0"/>
              </a:rPr>
              <a:t>.boldness{</a:t>
            </a:r>
          </a:p>
          <a:p>
            <a:pPr>
              <a:buNone/>
            </a:pPr>
            <a:r>
              <a:rPr lang="en-AU" sz="3900" dirty="0" smtClean="0">
                <a:solidFill>
                  <a:srgbClr val="00B050"/>
                </a:solidFill>
                <a:latin typeface="Verdana Ref" pitchFamily="34" charset="0"/>
              </a:rPr>
              <a:t>	font-weight: bold;</a:t>
            </a:r>
          </a:p>
          <a:p>
            <a:pPr>
              <a:buNone/>
            </a:pPr>
            <a:r>
              <a:rPr lang="en-AU" sz="3900" dirty="0" smtClean="0">
                <a:solidFill>
                  <a:srgbClr val="00B050"/>
                </a:solidFill>
                <a:latin typeface="Verdana Ref" pitchFamily="34" charset="0"/>
              </a:rPr>
              <a:t>}</a:t>
            </a:r>
          </a:p>
          <a:p>
            <a:pPr>
              <a:buNone/>
            </a:pPr>
            <a:endParaRPr lang="en-AU" dirty="0" smtClean="0"/>
          </a:p>
          <a:p>
            <a:pPr marL="457200" indent="-457200"/>
            <a:r>
              <a:rPr lang="en-AU" dirty="0"/>
              <a:t>A class selector always commences with a dot</a:t>
            </a:r>
          </a:p>
          <a:p>
            <a:pPr marL="457200" indent="-457200"/>
            <a:r>
              <a:rPr lang="en-AU" dirty="0" smtClean="0"/>
              <a:t>A class selector is ATTACHED TO a tag selector, </a:t>
            </a:r>
            <a:r>
              <a:rPr lang="en-AU" dirty="0" err="1"/>
              <a:t>eg</a:t>
            </a:r>
            <a:r>
              <a:rPr lang="en-AU" dirty="0"/>
              <a:t>, </a:t>
            </a:r>
            <a:r>
              <a:rPr lang="en-AU" dirty="0">
                <a:solidFill>
                  <a:srgbClr val="00B050"/>
                </a:solidFill>
              </a:rPr>
              <a:t>h2.boldness</a:t>
            </a:r>
            <a:endParaRPr lang="en-AU" dirty="0" smtClean="0">
              <a:solidFill>
                <a:schemeClr val="bg1">
                  <a:lumMod val="50000"/>
                </a:schemeClr>
              </a:solidFill>
            </a:endParaRPr>
          </a:p>
          <a:p>
            <a:endParaRPr lang="en-AU" dirty="0" smtClean="0"/>
          </a:p>
          <a:p>
            <a:pPr algn="ctr">
              <a:lnSpc>
                <a:spcPct val="110000"/>
              </a:lnSpc>
              <a:buNone/>
            </a:pPr>
            <a:endParaRPr lang="en-AU" sz="4300" b="1" dirty="0" smtClean="0">
              <a:solidFill>
                <a:srgbClr val="FF0000"/>
              </a:solidFill>
            </a:endParaRPr>
          </a:p>
          <a:p>
            <a:pPr>
              <a:buNone/>
            </a:pPr>
            <a:endParaRPr lang="en-AU" dirty="0" smtClean="0"/>
          </a:p>
          <a:p>
            <a:pPr>
              <a:buNone/>
            </a:pPr>
            <a:endParaRPr lang="en-AU" dirty="0" smtClean="0"/>
          </a:p>
          <a:p>
            <a:pPr>
              <a:buNone/>
            </a:pPr>
            <a:endParaRPr lang="en-AU"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Second selector type: CLASS</a:t>
            </a:r>
            <a:endParaRPr lang="en-AU" dirty="0"/>
          </a:p>
        </p:txBody>
      </p:sp>
      <p:sp>
        <p:nvSpPr>
          <p:cNvPr id="4" name="Content Placeholder 3"/>
          <p:cNvSpPr>
            <a:spLocks noGrp="1"/>
          </p:cNvSpPr>
          <p:nvPr>
            <p:ph idx="1"/>
          </p:nvPr>
        </p:nvSpPr>
        <p:spPr/>
        <p:txBody>
          <a:bodyPr>
            <a:normAutofit/>
          </a:bodyPr>
          <a:lstStyle/>
          <a:p>
            <a:pPr>
              <a:buNone/>
            </a:pPr>
            <a:r>
              <a:rPr lang="en-AU" sz="4100" dirty="0" smtClean="0">
                <a:solidFill>
                  <a:srgbClr val="00B050"/>
                </a:solidFill>
              </a:rPr>
              <a:t> h2.boldness </a:t>
            </a:r>
            <a:r>
              <a:rPr lang="en-AU" dirty="0" smtClean="0"/>
              <a:t>will result in &lt;h2 &gt; text being Verdana, purple,10 </a:t>
            </a:r>
            <a:r>
              <a:rPr lang="en-AU" dirty="0" err="1" smtClean="0"/>
              <a:t>px</a:t>
            </a:r>
            <a:r>
              <a:rPr lang="en-AU" dirty="0" smtClean="0"/>
              <a:t> </a:t>
            </a:r>
            <a:r>
              <a:rPr lang="en-AU" b="1" dirty="0" smtClean="0"/>
              <a:t>and</a:t>
            </a:r>
            <a:r>
              <a:rPr lang="en-AU" dirty="0" smtClean="0"/>
              <a:t> bold</a:t>
            </a:r>
          </a:p>
          <a:p>
            <a:pPr algn="ctr">
              <a:lnSpc>
                <a:spcPct val="110000"/>
              </a:lnSpc>
              <a:buNone/>
            </a:pPr>
            <a:endParaRPr lang="en-AU" dirty="0">
              <a:solidFill>
                <a:schemeClr val="bg1">
                  <a:lumMod val="50000"/>
                </a:schemeClr>
              </a:solidFill>
            </a:endParaRPr>
          </a:p>
          <a:p>
            <a:pPr algn="ctr">
              <a:lnSpc>
                <a:spcPct val="110000"/>
              </a:lnSpc>
              <a:buNone/>
            </a:pPr>
            <a:r>
              <a:rPr lang="en-AU" sz="3900" b="1" dirty="0" smtClean="0">
                <a:solidFill>
                  <a:srgbClr val="7030A0"/>
                </a:solidFill>
              </a:rPr>
              <a:t>This is a &lt;h2&gt; heading with .boldness added</a:t>
            </a:r>
          </a:p>
          <a:p>
            <a:pPr algn="ctr">
              <a:lnSpc>
                <a:spcPct val="110000"/>
              </a:lnSpc>
              <a:buNone/>
            </a:pPr>
            <a:endParaRPr lang="en-AU" sz="3500" b="1" dirty="0" smtClean="0">
              <a:solidFill>
                <a:srgbClr val="FF0000"/>
              </a:solidFill>
            </a:endParaRPr>
          </a:p>
          <a:p>
            <a:pPr algn="ctr">
              <a:lnSpc>
                <a:spcPct val="110000"/>
              </a:lnSpc>
              <a:buNone/>
            </a:pPr>
            <a:endParaRPr lang="en-AU" sz="4300" b="1" dirty="0" smtClean="0">
              <a:solidFill>
                <a:srgbClr val="FF0000"/>
              </a:solidFill>
            </a:endParaRPr>
          </a:p>
          <a:p>
            <a:pPr>
              <a:buNone/>
            </a:pPr>
            <a:endParaRPr lang="en-AU" dirty="0" smtClean="0"/>
          </a:p>
          <a:p>
            <a:pPr>
              <a:buNone/>
            </a:pPr>
            <a:endParaRPr lang="en-AU" dirty="0" smtClean="0"/>
          </a:p>
          <a:p>
            <a:pPr>
              <a:buNone/>
            </a:pPr>
            <a:endParaRPr lang="en-AU"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Introduction</a:t>
            </a:r>
            <a:endParaRPr lang="en-AU" dirty="0"/>
          </a:p>
        </p:txBody>
      </p:sp>
      <p:sp>
        <p:nvSpPr>
          <p:cNvPr id="3" name="Content Placeholder 2"/>
          <p:cNvSpPr>
            <a:spLocks noGrp="1"/>
          </p:cNvSpPr>
          <p:nvPr>
            <p:ph idx="1"/>
          </p:nvPr>
        </p:nvSpPr>
        <p:spPr/>
        <p:txBody>
          <a:bodyPr/>
          <a:lstStyle/>
          <a:p>
            <a:r>
              <a:rPr lang="en-AU" dirty="0" smtClean="0"/>
              <a:t>In this </a:t>
            </a:r>
            <a:r>
              <a:rPr lang="en-AU" dirty="0"/>
              <a:t>session you will </a:t>
            </a:r>
            <a:r>
              <a:rPr lang="en-AU" dirty="0" smtClean="0"/>
              <a:t>create </a:t>
            </a:r>
            <a:r>
              <a:rPr lang="en-AU" dirty="0"/>
              <a:t>a </a:t>
            </a:r>
            <a:r>
              <a:rPr lang="en-AU" dirty="0" smtClean="0"/>
              <a:t>“Liquid Layout” webpage</a:t>
            </a:r>
          </a:p>
          <a:p>
            <a:endParaRPr lang="en-AU" dirty="0" smtClean="0"/>
          </a:p>
          <a:p>
            <a:r>
              <a:rPr lang="en-AU" dirty="0" smtClean="0"/>
              <a:t>You will use CSS and HTML in Dreamweaver</a:t>
            </a:r>
          </a:p>
          <a:p>
            <a:endParaRPr lang="en-AU" dirty="0" smtClean="0"/>
          </a:p>
          <a:p>
            <a:r>
              <a:rPr lang="en-AU" dirty="0" smtClean="0"/>
              <a:t> You will use the  </a:t>
            </a:r>
            <a:r>
              <a:rPr lang="en-AU" dirty="0"/>
              <a:t>div tag in </a:t>
            </a:r>
            <a:r>
              <a:rPr lang="en-AU" dirty="0" smtClean="0"/>
              <a:t>HTML</a:t>
            </a:r>
          </a:p>
          <a:p>
            <a:endParaRPr lang="en-AU" dirty="0" smtClean="0"/>
          </a:p>
          <a:p>
            <a:r>
              <a:rPr lang="en-AU" dirty="0"/>
              <a:t>You will add some text and some images</a:t>
            </a:r>
            <a:endParaRPr lang="en-AU" dirty="0" smtClean="0"/>
          </a:p>
          <a:p>
            <a:endParaRPr lang="en-AU" dirty="0"/>
          </a:p>
        </p:txBody>
      </p:sp>
    </p:spTree>
    <p:extLst>
      <p:ext uri="{BB962C8B-B14F-4D97-AF65-F5344CB8AC3E}">
        <p14:creationId xmlns:p14="http://schemas.microsoft.com/office/powerpoint/2010/main" val="828664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Second selector type: CLASS</a:t>
            </a:r>
            <a:endParaRPr lang="en-AU" dirty="0"/>
          </a:p>
        </p:txBody>
      </p:sp>
      <p:sp>
        <p:nvSpPr>
          <p:cNvPr id="4" name="Content Placeholder 3"/>
          <p:cNvSpPr>
            <a:spLocks noGrp="1"/>
          </p:cNvSpPr>
          <p:nvPr>
            <p:ph idx="1"/>
          </p:nvPr>
        </p:nvSpPr>
        <p:spPr/>
        <p:txBody>
          <a:bodyPr>
            <a:normAutofit/>
          </a:bodyPr>
          <a:lstStyle/>
          <a:p>
            <a:pPr>
              <a:lnSpc>
                <a:spcPct val="110000"/>
              </a:lnSpc>
              <a:buNone/>
            </a:pPr>
            <a:r>
              <a:rPr lang="en-AU" sz="4100" dirty="0" smtClean="0">
                <a:solidFill>
                  <a:srgbClr val="00B050"/>
                </a:solidFill>
              </a:rPr>
              <a:t> </a:t>
            </a:r>
            <a:r>
              <a:rPr lang="en-AU" sz="4400" dirty="0" err="1">
                <a:solidFill>
                  <a:srgbClr val="00B050"/>
                </a:solidFill>
              </a:rPr>
              <a:t>ul.boldness</a:t>
            </a:r>
            <a:r>
              <a:rPr lang="en-AU" sz="4400" dirty="0">
                <a:solidFill>
                  <a:schemeClr val="bg1">
                    <a:lumMod val="50000"/>
                  </a:schemeClr>
                </a:solidFill>
              </a:rPr>
              <a:t> </a:t>
            </a:r>
            <a:r>
              <a:rPr lang="en-AU" sz="4400" dirty="0"/>
              <a:t>will </a:t>
            </a:r>
            <a:r>
              <a:rPr lang="en-AU" sz="4400" dirty="0" smtClean="0"/>
              <a:t>look</a:t>
            </a:r>
            <a:endParaRPr lang="en-AU" sz="4400" dirty="0"/>
          </a:p>
          <a:p>
            <a:pPr>
              <a:lnSpc>
                <a:spcPct val="110000"/>
              </a:lnSpc>
              <a:buNone/>
            </a:pPr>
            <a:endParaRPr lang="en-AU" sz="4400" dirty="0">
              <a:solidFill>
                <a:schemeClr val="bg1">
                  <a:lumMod val="50000"/>
                </a:schemeClr>
              </a:solidFill>
            </a:endParaRPr>
          </a:p>
          <a:p>
            <a:pPr>
              <a:buFont typeface="Wingdings" pitchFamily="2" charset="2"/>
              <a:buChar char="q"/>
            </a:pPr>
            <a:r>
              <a:rPr lang="en-AU" sz="4400" b="1" dirty="0">
                <a:solidFill>
                  <a:srgbClr val="FFC000"/>
                </a:solidFill>
                <a:latin typeface="Verdana" pitchFamily="34" charset="0"/>
                <a:ea typeface="Verdana" pitchFamily="34" charset="0"/>
                <a:cs typeface="Verdana" pitchFamily="34" charset="0"/>
              </a:rPr>
              <a:t>Like this</a:t>
            </a:r>
          </a:p>
          <a:p>
            <a:pPr>
              <a:buFont typeface="Wingdings" pitchFamily="2" charset="2"/>
              <a:buChar char="q"/>
            </a:pPr>
            <a:r>
              <a:rPr lang="en-AU" sz="4400" b="1" dirty="0">
                <a:solidFill>
                  <a:srgbClr val="FFC000"/>
                </a:solidFill>
                <a:latin typeface="Verdana" pitchFamily="34" charset="0"/>
                <a:ea typeface="Verdana" pitchFamily="34" charset="0"/>
                <a:cs typeface="Verdana" pitchFamily="34" charset="0"/>
              </a:rPr>
              <a:t>And this</a:t>
            </a:r>
          </a:p>
          <a:p>
            <a:pPr algn="ctr">
              <a:lnSpc>
                <a:spcPct val="110000"/>
              </a:lnSpc>
              <a:buNone/>
            </a:pPr>
            <a:endParaRPr lang="en-AU" sz="4300" b="1" dirty="0" smtClean="0">
              <a:solidFill>
                <a:srgbClr val="FF0000"/>
              </a:solidFill>
            </a:endParaRPr>
          </a:p>
          <a:p>
            <a:pPr>
              <a:buNone/>
            </a:pPr>
            <a:endParaRPr lang="en-AU" dirty="0" smtClean="0"/>
          </a:p>
          <a:p>
            <a:pPr>
              <a:buNone/>
            </a:pPr>
            <a:endParaRPr lang="en-AU" dirty="0" smtClean="0"/>
          </a:p>
          <a:p>
            <a:pPr>
              <a:buNone/>
            </a:pPr>
            <a:endParaRPr lang="en-AU" dirty="0" smtClean="0"/>
          </a:p>
        </p:txBody>
      </p:sp>
    </p:spTree>
    <p:extLst>
      <p:ext uri="{BB962C8B-B14F-4D97-AF65-F5344CB8AC3E}">
        <p14:creationId xmlns:p14="http://schemas.microsoft.com/office/powerpoint/2010/main" val="3207188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Third Selector type: ID</a:t>
            </a:r>
            <a:endParaRPr lang="en-AU" dirty="0"/>
          </a:p>
        </p:txBody>
      </p:sp>
      <p:sp>
        <p:nvSpPr>
          <p:cNvPr id="4" name="Content Placeholder 3"/>
          <p:cNvSpPr>
            <a:spLocks noGrp="1"/>
          </p:cNvSpPr>
          <p:nvPr>
            <p:ph idx="1"/>
          </p:nvPr>
        </p:nvSpPr>
        <p:spPr/>
        <p:txBody>
          <a:bodyPr>
            <a:normAutofit fontScale="62500" lnSpcReduction="20000"/>
          </a:bodyPr>
          <a:lstStyle/>
          <a:p>
            <a:pPr>
              <a:buNone/>
            </a:pPr>
            <a:r>
              <a:rPr lang="en-AU" sz="4800" dirty="0" smtClean="0"/>
              <a:t>The third </a:t>
            </a:r>
            <a:r>
              <a:rPr lang="en-AU" sz="4800" dirty="0"/>
              <a:t>selector </a:t>
            </a:r>
            <a:r>
              <a:rPr lang="en-AU" sz="4800" dirty="0" smtClean="0"/>
              <a:t>is an ID, </a:t>
            </a:r>
            <a:r>
              <a:rPr lang="en-AU" sz="4800" dirty="0" err="1" smtClean="0"/>
              <a:t>eg</a:t>
            </a:r>
            <a:endParaRPr lang="en-AU" sz="4800" dirty="0" smtClean="0"/>
          </a:p>
          <a:p>
            <a:pPr>
              <a:buNone/>
            </a:pPr>
            <a:endParaRPr lang="en-AU" sz="4200" dirty="0" smtClean="0">
              <a:solidFill>
                <a:schemeClr val="bg1">
                  <a:lumMod val="50000"/>
                </a:schemeClr>
              </a:solidFill>
            </a:endParaRPr>
          </a:p>
          <a:p>
            <a:pPr>
              <a:buNone/>
            </a:pPr>
            <a:r>
              <a:rPr lang="en-AU" sz="5100" dirty="0" smtClean="0">
                <a:solidFill>
                  <a:srgbClr val="00B050"/>
                </a:solidFill>
                <a:latin typeface="Verdana Ref" pitchFamily="34" charset="0"/>
              </a:rPr>
              <a:t>#banner{</a:t>
            </a:r>
          </a:p>
          <a:p>
            <a:pPr>
              <a:buNone/>
            </a:pPr>
            <a:r>
              <a:rPr lang="en-AU" sz="5100" dirty="0" smtClean="0">
                <a:solidFill>
                  <a:srgbClr val="00B050"/>
                </a:solidFill>
                <a:latin typeface="Verdana Ref" pitchFamily="34" charset="0"/>
              </a:rPr>
              <a:t>			height</a:t>
            </a:r>
            <a:r>
              <a:rPr lang="en-AU" sz="5100" dirty="0">
                <a:solidFill>
                  <a:srgbClr val="00B050"/>
                </a:solidFill>
                <a:latin typeface="Verdana Ref" pitchFamily="34" charset="0"/>
              </a:rPr>
              <a:t>: </a:t>
            </a:r>
            <a:r>
              <a:rPr lang="en-AU" sz="5100" dirty="0" smtClean="0">
                <a:solidFill>
                  <a:srgbClr val="00B050"/>
                </a:solidFill>
                <a:latin typeface="Verdana Ref" pitchFamily="34" charset="0"/>
              </a:rPr>
              <a:t>150px</a:t>
            </a:r>
            <a:r>
              <a:rPr lang="en-AU" sz="5100" dirty="0">
                <a:solidFill>
                  <a:srgbClr val="00B050"/>
                </a:solidFill>
                <a:latin typeface="Verdana Ref" pitchFamily="34" charset="0"/>
              </a:rPr>
              <a:t>;</a:t>
            </a:r>
          </a:p>
          <a:p>
            <a:pPr>
              <a:buNone/>
            </a:pPr>
            <a:r>
              <a:rPr lang="en-AU" sz="5100" dirty="0">
                <a:solidFill>
                  <a:srgbClr val="00B050"/>
                </a:solidFill>
                <a:latin typeface="Verdana Ref" pitchFamily="34" charset="0"/>
              </a:rPr>
              <a:t>	</a:t>
            </a:r>
            <a:r>
              <a:rPr lang="en-AU" sz="5100" dirty="0" smtClean="0">
                <a:solidFill>
                  <a:srgbClr val="00B050"/>
                </a:solidFill>
                <a:latin typeface="Verdana Ref" pitchFamily="34" charset="0"/>
              </a:rPr>
              <a:t>		width</a:t>
            </a:r>
            <a:r>
              <a:rPr lang="en-AU" sz="5100" dirty="0">
                <a:solidFill>
                  <a:srgbClr val="00B050"/>
                </a:solidFill>
                <a:latin typeface="Verdana Ref" pitchFamily="34" charset="0"/>
              </a:rPr>
              <a:t>: </a:t>
            </a:r>
            <a:r>
              <a:rPr lang="en-AU" sz="5100" dirty="0" smtClean="0">
                <a:solidFill>
                  <a:srgbClr val="00B050"/>
                </a:solidFill>
                <a:latin typeface="Verdana Ref" pitchFamily="34" charset="0"/>
              </a:rPr>
              <a:t>800px;</a:t>
            </a:r>
          </a:p>
          <a:p>
            <a:pPr>
              <a:buNone/>
            </a:pPr>
            <a:r>
              <a:rPr lang="en-AU" sz="5100" dirty="0" smtClean="0">
                <a:solidFill>
                  <a:srgbClr val="00B050"/>
                </a:solidFill>
                <a:latin typeface="Verdana Ref" pitchFamily="34" charset="0"/>
              </a:rPr>
              <a:t>}</a:t>
            </a:r>
          </a:p>
          <a:p>
            <a:pPr>
              <a:buNone/>
            </a:pPr>
            <a:endParaRPr lang="en-AU" sz="4200" dirty="0" smtClean="0">
              <a:solidFill>
                <a:schemeClr val="bg1">
                  <a:lumMod val="50000"/>
                </a:schemeClr>
              </a:solidFill>
            </a:endParaRPr>
          </a:p>
          <a:p>
            <a:r>
              <a:rPr lang="en-AU" sz="4200" dirty="0" smtClean="0"/>
              <a:t>IDs always </a:t>
            </a:r>
            <a:r>
              <a:rPr lang="en-AU" sz="4200" dirty="0"/>
              <a:t>commence with a # </a:t>
            </a:r>
            <a:r>
              <a:rPr lang="en-AU" sz="4200" dirty="0" smtClean="0"/>
              <a:t>symbol</a:t>
            </a:r>
          </a:p>
          <a:p>
            <a:endParaRPr lang="en-AU" sz="4200" dirty="0"/>
          </a:p>
          <a:p>
            <a:r>
              <a:rPr lang="en-AU" sz="4200" dirty="0"/>
              <a:t>They are mostly attached to </a:t>
            </a:r>
            <a:r>
              <a:rPr lang="en-AU" sz="4200" dirty="0" err="1" smtClean="0"/>
              <a:t>divs</a:t>
            </a:r>
            <a:r>
              <a:rPr lang="en-AU" sz="4200" dirty="0" smtClean="0"/>
              <a:t>, </a:t>
            </a:r>
            <a:r>
              <a:rPr lang="en-AU" sz="4200" dirty="0" err="1" smtClean="0"/>
              <a:t>eg</a:t>
            </a:r>
            <a:r>
              <a:rPr lang="en-AU" sz="4200" dirty="0" smtClean="0"/>
              <a:t>, </a:t>
            </a:r>
            <a:r>
              <a:rPr lang="en-AU" sz="4200" b="1" dirty="0" err="1" smtClean="0">
                <a:solidFill>
                  <a:srgbClr val="00B050"/>
                </a:solidFill>
              </a:rPr>
              <a:t>div#banner</a:t>
            </a:r>
            <a:endParaRPr lang="en-AU" sz="4200" b="1" dirty="0" smtClean="0">
              <a:solidFill>
                <a:srgbClr val="00B050"/>
              </a:solidFill>
            </a:endParaRPr>
          </a:p>
          <a:p>
            <a:endParaRPr lang="en-AU" sz="4200" dirty="0"/>
          </a:p>
          <a:p>
            <a:r>
              <a:rPr lang="en-AU" sz="4200" dirty="0" smtClean="0"/>
              <a:t>Each ID can be attached </a:t>
            </a:r>
            <a:r>
              <a:rPr lang="en-AU" sz="4200" b="1" dirty="0" smtClean="0"/>
              <a:t>once</a:t>
            </a:r>
            <a:r>
              <a:rPr lang="en-AU" sz="4200" dirty="0" smtClean="0"/>
              <a:t> </a:t>
            </a:r>
            <a:r>
              <a:rPr lang="en-AU" sz="4200" b="1" dirty="0"/>
              <a:t>only</a:t>
            </a:r>
            <a:r>
              <a:rPr lang="en-AU" sz="4200" dirty="0"/>
              <a:t> per </a:t>
            </a:r>
            <a:r>
              <a:rPr lang="en-AU" sz="4200" dirty="0" smtClean="0"/>
              <a:t>webpage</a:t>
            </a:r>
          </a:p>
          <a:p>
            <a:pPr>
              <a:buNone/>
            </a:pPr>
            <a:r>
              <a:rPr lang="en-AU" dirty="0" smtClean="0"/>
              <a:t> </a:t>
            </a:r>
            <a:r>
              <a:rPr lang="en-AU" sz="4300" b="1" dirty="0" smtClean="0"/>
              <a:t> </a:t>
            </a:r>
            <a:endParaRPr lang="en-AU"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Adding CSS to an HTML page</a:t>
            </a:r>
            <a:endParaRPr lang="en-AU" dirty="0"/>
          </a:p>
        </p:txBody>
      </p:sp>
      <p:sp>
        <p:nvSpPr>
          <p:cNvPr id="5" name="Text Placeholder 4"/>
          <p:cNvSpPr>
            <a:spLocks noGrp="1"/>
          </p:cNvSpPr>
          <p:nvPr>
            <p:ph type="body" idx="1"/>
          </p:nvPr>
        </p:nvSpPr>
        <p:spPr/>
        <p:txBody>
          <a:bodyPr>
            <a:normAutofit/>
          </a:bodyPr>
          <a:lstStyle/>
          <a:p>
            <a:r>
              <a:rPr lang="en-AU" sz="3600" dirty="0" smtClean="0"/>
              <a:t>The 3 ways</a:t>
            </a:r>
            <a:endParaRPr lang="en-AU" sz="3600" dirty="0"/>
          </a:p>
        </p:txBody>
      </p:sp>
    </p:spTree>
    <p:extLst>
      <p:ext uri="{BB962C8B-B14F-4D97-AF65-F5344CB8AC3E}">
        <p14:creationId xmlns:p14="http://schemas.microsoft.com/office/powerpoint/2010/main" val="3889468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sz="4400" dirty="0" smtClean="0"/>
              <a:t>3 ways to add CSS to an HTML page</a:t>
            </a:r>
            <a:endParaRPr lang="en-AU" dirty="0"/>
          </a:p>
        </p:txBody>
      </p:sp>
      <p:sp>
        <p:nvSpPr>
          <p:cNvPr id="3" name="Content Placeholder 2"/>
          <p:cNvSpPr>
            <a:spLocks noGrp="1"/>
          </p:cNvSpPr>
          <p:nvPr>
            <p:ph idx="1"/>
          </p:nvPr>
        </p:nvSpPr>
        <p:spPr/>
        <p:txBody>
          <a:bodyPr>
            <a:normAutofit/>
          </a:bodyPr>
          <a:lstStyle/>
          <a:p>
            <a:pPr>
              <a:buNone/>
            </a:pPr>
            <a:r>
              <a:rPr lang="en-AU" sz="3600" dirty="0" smtClean="0"/>
              <a:t>There are three different types of style sheet, each with advantages:</a:t>
            </a:r>
          </a:p>
          <a:p>
            <a:pPr>
              <a:buNone/>
            </a:pPr>
            <a:endParaRPr lang="en-AU" sz="3600" dirty="0" smtClean="0"/>
          </a:p>
          <a:p>
            <a:pPr marL="861822" indent="-742950">
              <a:buFont typeface="+mj-lt"/>
              <a:buAutoNum type="arabicPeriod"/>
            </a:pPr>
            <a:r>
              <a:rPr lang="en-AU" sz="3600" dirty="0" smtClean="0"/>
              <a:t>External </a:t>
            </a:r>
            <a:r>
              <a:rPr lang="en-AU" sz="3600" dirty="0"/>
              <a:t>s</a:t>
            </a:r>
            <a:r>
              <a:rPr lang="en-AU" sz="3600" dirty="0" smtClean="0"/>
              <a:t>tyle sheet</a:t>
            </a:r>
          </a:p>
          <a:p>
            <a:pPr marL="861822" indent="-742950">
              <a:buFont typeface="+mj-lt"/>
              <a:buAutoNum type="arabicPeriod"/>
            </a:pPr>
            <a:endParaRPr lang="en-AU" sz="3600" dirty="0" smtClean="0"/>
          </a:p>
          <a:p>
            <a:pPr marL="861822" indent="-742950">
              <a:buFont typeface="+mj-lt"/>
              <a:buAutoNum type="arabicPeriod"/>
            </a:pPr>
            <a:r>
              <a:rPr lang="en-AU" sz="3600" dirty="0" smtClean="0"/>
              <a:t>Internal style sheet</a:t>
            </a:r>
          </a:p>
          <a:p>
            <a:pPr marL="861822" indent="-742950">
              <a:buFont typeface="+mj-lt"/>
              <a:buAutoNum type="arabicPeriod"/>
            </a:pPr>
            <a:endParaRPr lang="en-AU" sz="3600" dirty="0" smtClean="0"/>
          </a:p>
          <a:p>
            <a:pPr marL="861822" indent="-742950">
              <a:buFont typeface="+mj-lt"/>
              <a:buAutoNum type="arabicPeriod"/>
            </a:pPr>
            <a:r>
              <a:rPr lang="en-AU" sz="3600" dirty="0" smtClean="0"/>
              <a:t>Inline styles</a:t>
            </a:r>
          </a:p>
          <a:p>
            <a:pPr>
              <a:buNone/>
            </a:pPr>
            <a:endParaRPr lang="en-AU" sz="36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sz="4400" dirty="0" smtClean="0"/>
              <a:t>External Style sheet</a:t>
            </a:r>
            <a:endParaRPr lang="en-AU" dirty="0"/>
          </a:p>
        </p:txBody>
      </p:sp>
      <p:sp>
        <p:nvSpPr>
          <p:cNvPr id="3" name="Content Placeholder 2"/>
          <p:cNvSpPr>
            <a:spLocks noGrp="1"/>
          </p:cNvSpPr>
          <p:nvPr>
            <p:ph idx="1"/>
          </p:nvPr>
        </p:nvSpPr>
        <p:spPr/>
        <p:txBody>
          <a:bodyPr>
            <a:normAutofit/>
          </a:bodyPr>
          <a:lstStyle/>
          <a:p>
            <a:pPr>
              <a:buNone/>
            </a:pPr>
            <a:r>
              <a:rPr lang="en-AU" dirty="0" smtClean="0"/>
              <a:t>An External Style Sheet is a  separate file, </a:t>
            </a:r>
            <a:r>
              <a:rPr lang="en-AU" dirty="0" err="1" smtClean="0"/>
              <a:t>eg</a:t>
            </a:r>
            <a:r>
              <a:rPr lang="en-AU" dirty="0" smtClean="0"/>
              <a:t> </a:t>
            </a:r>
            <a:r>
              <a:rPr lang="en-AU" i="1" dirty="0" smtClean="0"/>
              <a:t>mystyle.css</a:t>
            </a:r>
            <a:r>
              <a:rPr lang="en-AU" dirty="0" smtClean="0"/>
              <a:t>,  </a:t>
            </a:r>
            <a:r>
              <a:rPr lang="en-AU" b="1" dirty="0"/>
              <a:t>linked</a:t>
            </a:r>
            <a:r>
              <a:rPr lang="en-AU" dirty="0"/>
              <a:t> </a:t>
            </a:r>
            <a:r>
              <a:rPr lang="en-AU" dirty="0" smtClean="0"/>
              <a:t>to the </a:t>
            </a:r>
            <a:r>
              <a:rPr lang="en-AU" dirty="0"/>
              <a:t>HTML file(s</a:t>
            </a:r>
            <a:r>
              <a:rPr lang="en-AU" dirty="0" smtClean="0"/>
              <a:t>):</a:t>
            </a:r>
            <a:endParaRPr lang="en-AU" dirty="0"/>
          </a:p>
          <a:p>
            <a:pPr>
              <a:buNone/>
            </a:pPr>
            <a:endParaRPr lang="en-AU" dirty="0" smtClean="0"/>
          </a:p>
        </p:txBody>
      </p:sp>
      <p:sp>
        <p:nvSpPr>
          <p:cNvPr id="2" name="Rectangle 1"/>
          <p:cNvSpPr/>
          <p:nvPr/>
        </p:nvSpPr>
        <p:spPr>
          <a:xfrm>
            <a:off x="899592" y="2996952"/>
            <a:ext cx="7704856" cy="3312368"/>
          </a:xfrm>
          <a:prstGeom prst="rect">
            <a:avLst/>
          </a:prstGeom>
          <a:solidFill>
            <a:schemeClr val="bg1">
              <a:lumMod val="95000"/>
            </a:schemeClr>
          </a:solid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buNone/>
            </a:pPr>
            <a:r>
              <a:rPr lang="en-AU" dirty="0">
                <a:solidFill>
                  <a:srgbClr val="00B050"/>
                </a:solidFill>
              </a:rPr>
              <a:t>@charset "utf-8";</a:t>
            </a:r>
          </a:p>
          <a:p>
            <a:pPr>
              <a:buNone/>
            </a:pPr>
            <a:r>
              <a:rPr lang="en-AU" dirty="0">
                <a:solidFill>
                  <a:srgbClr val="00B050"/>
                </a:solidFill>
              </a:rPr>
              <a:t>/* CSS Document */</a:t>
            </a:r>
          </a:p>
          <a:p>
            <a:pPr>
              <a:buNone/>
            </a:pPr>
            <a:r>
              <a:rPr lang="en-AU" dirty="0">
                <a:solidFill>
                  <a:srgbClr val="00B050"/>
                </a:solidFill>
              </a:rPr>
              <a:t>p {</a:t>
            </a:r>
          </a:p>
          <a:p>
            <a:pPr>
              <a:buNone/>
            </a:pPr>
            <a:r>
              <a:rPr lang="en-AU" dirty="0">
                <a:solidFill>
                  <a:srgbClr val="00B050"/>
                </a:solidFill>
              </a:rPr>
              <a:t>	font-family: "Trebuchet MS", Arial, Helvetica, sans-serif;</a:t>
            </a:r>
          </a:p>
          <a:p>
            <a:pPr>
              <a:buNone/>
            </a:pPr>
            <a:r>
              <a:rPr lang="en-AU" dirty="0">
                <a:solidFill>
                  <a:srgbClr val="00B050"/>
                </a:solidFill>
              </a:rPr>
              <a:t>	font-size: 12px;</a:t>
            </a:r>
          </a:p>
          <a:p>
            <a:pPr>
              <a:buNone/>
            </a:pPr>
            <a:r>
              <a:rPr lang="en-AU" dirty="0">
                <a:solidFill>
                  <a:srgbClr val="00B050"/>
                </a:solidFill>
              </a:rPr>
              <a:t>	</a:t>
            </a:r>
            <a:r>
              <a:rPr lang="en-AU" dirty="0" err="1">
                <a:solidFill>
                  <a:srgbClr val="00B050"/>
                </a:solidFill>
              </a:rPr>
              <a:t>color</a:t>
            </a:r>
            <a:r>
              <a:rPr lang="en-AU" dirty="0">
                <a:solidFill>
                  <a:srgbClr val="00B050"/>
                </a:solidFill>
              </a:rPr>
              <a:t>: #0CC;</a:t>
            </a:r>
          </a:p>
          <a:p>
            <a:pPr>
              <a:buNone/>
            </a:pPr>
            <a:r>
              <a:rPr lang="en-AU" dirty="0">
                <a:solidFill>
                  <a:srgbClr val="00B050"/>
                </a:solidFill>
              </a:rPr>
              <a:t>}</a:t>
            </a:r>
          </a:p>
          <a:p>
            <a:pPr>
              <a:buNone/>
            </a:pPr>
            <a:r>
              <a:rPr lang="en-AU" dirty="0">
                <a:solidFill>
                  <a:srgbClr val="00B050"/>
                </a:solidFill>
              </a:rPr>
              <a:t>h1 {</a:t>
            </a:r>
          </a:p>
          <a:p>
            <a:pPr>
              <a:buNone/>
            </a:pPr>
            <a:r>
              <a:rPr lang="en-AU" dirty="0">
                <a:solidFill>
                  <a:srgbClr val="00B050"/>
                </a:solidFill>
              </a:rPr>
              <a:t>	font-family: </a:t>
            </a:r>
            <a:r>
              <a:rPr lang="en-AU" dirty="0" smtClean="0">
                <a:solidFill>
                  <a:srgbClr val="00B050"/>
                </a:solidFill>
              </a:rPr>
              <a:t>Arial</a:t>
            </a:r>
            <a:r>
              <a:rPr lang="en-AU" dirty="0">
                <a:solidFill>
                  <a:srgbClr val="00B050"/>
                </a:solidFill>
              </a:rPr>
              <a:t>, Helvetica, sans-serif;</a:t>
            </a:r>
          </a:p>
          <a:p>
            <a:pPr>
              <a:buNone/>
            </a:pPr>
            <a:r>
              <a:rPr lang="en-AU" dirty="0">
                <a:solidFill>
                  <a:srgbClr val="00B050"/>
                </a:solidFill>
              </a:rPr>
              <a:t>	font-size: </a:t>
            </a:r>
            <a:r>
              <a:rPr lang="en-AU" dirty="0" smtClean="0">
                <a:solidFill>
                  <a:srgbClr val="00B050"/>
                </a:solidFill>
              </a:rPr>
              <a:t>18px</a:t>
            </a:r>
            <a:r>
              <a:rPr lang="en-AU" dirty="0">
                <a:solidFill>
                  <a:srgbClr val="00B050"/>
                </a:solidFill>
              </a:rPr>
              <a:t>;</a:t>
            </a:r>
          </a:p>
          <a:p>
            <a:pPr>
              <a:buNone/>
            </a:pPr>
            <a:r>
              <a:rPr lang="en-AU" dirty="0">
                <a:solidFill>
                  <a:srgbClr val="00B050"/>
                </a:solidFill>
              </a:rPr>
              <a:t>	</a:t>
            </a:r>
            <a:r>
              <a:rPr lang="en-AU" dirty="0" err="1">
                <a:solidFill>
                  <a:srgbClr val="00B050"/>
                </a:solidFill>
              </a:rPr>
              <a:t>color</a:t>
            </a:r>
            <a:r>
              <a:rPr lang="en-AU" dirty="0">
                <a:solidFill>
                  <a:srgbClr val="00B050"/>
                </a:solidFill>
              </a:rPr>
              <a:t>: #0F3;</a:t>
            </a:r>
          </a:p>
          <a:p>
            <a:pPr>
              <a:buNone/>
            </a:pPr>
            <a:r>
              <a:rPr lang="en-AU" dirty="0" smtClean="0">
                <a:solidFill>
                  <a:srgbClr val="00B050"/>
                </a:solidFill>
              </a:rPr>
              <a:t>}</a:t>
            </a:r>
            <a:endParaRPr lang="en-AU" dirty="0">
              <a:solidFill>
                <a:srgbClr val="00B050"/>
              </a:solidFill>
            </a:endParaRPr>
          </a:p>
        </p:txBody>
      </p:sp>
    </p:spTree>
    <p:extLst>
      <p:ext uri="{BB962C8B-B14F-4D97-AF65-F5344CB8AC3E}">
        <p14:creationId xmlns:p14="http://schemas.microsoft.com/office/powerpoint/2010/main" val="2038442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sz="4400" dirty="0" smtClean="0"/>
              <a:t>External Style sheet</a:t>
            </a:r>
            <a:endParaRPr lang="en-AU" dirty="0"/>
          </a:p>
        </p:txBody>
      </p:sp>
      <p:sp>
        <p:nvSpPr>
          <p:cNvPr id="3" name="Content Placeholder 2"/>
          <p:cNvSpPr>
            <a:spLocks noGrp="1"/>
          </p:cNvSpPr>
          <p:nvPr>
            <p:ph idx="1"/>
          </p:nvPr>
        </p:nvSpPr>
        <p:spPr/>
        <p:txBody>
          <a:bodyPr>
            <a:normAutofit/>
          </a:bodyPr>
          <a:lstStyle/>
          <a:p>
            <a:pPr marL="179388" indent="-65088">
              <a:buNone/>
            </a:pPr>
            <a:r>
              <a:rPr lang="en-AU" dirty="0" smtClean="0"/>
              <a:t>The link is found inside the HTML &lt;head&gt; tag and looks like this:</a:t>
            </a:r>
          </a:p>
          <a:p>
            <a:pPr>
              <a:buNone/>
            </a:pPr>
            <a:endParaRPr lang="en-AU" dirty="0" smtClean="0"/>
          </a:p>
          <a:p>
            <a:pPr>
              <a:buNone/>
            </a:pPr>
            <a:r>
              <a:rPr lang="en-AU" sz="3600" dirty="0" smtClean="0">
                <a:solidFill>
                  <a:srgbClr val="FF0000"/>
                </a:solidFill>
              </a:rPr>
              <a:t>&lt;head&gt;</a:t>
            </a:r>
          </a:p>
          <a:p>
            <a:pPr>
              <a:buNone/>
            </a:pPr>
            <a:r>
              <a:rPr lang="en-AU" sz="3600" dirty="0" smtClean="0">
                <a:solidFill>
                  <a:srgbClr val="FF0000"/>
                </a:solidFill>
              </a:rPr>
              <a:t>&lt;link </a:t>
            </a:r>
            <a:r>
              <a:rPr lang="en-AU" sz="3600" dirty="0" err="1">
                <a:solidFill>
                  <a:srgbClr val="FF0000"/>
                </a:solidFill>
              </a:rPr>
              <a:t>href</a:t>
            </a:r>
            <a:r>
              <a:rPr lang="en-AU" sz="3600" dirty="0">
                <a:solidFill>
                  <a:srgbClr val="FF0000"/>
                </a:solidFill>
              </a:rPr>
              <a:t>=“mystyle.css” </a:t>
            </a:r>
            <a:r>
              <a:rPr lang="en-AU" sz="3600" dirty="0" err="1">
                <a:solidFill>
                  <a:srgbClr val="FF0000"/>
                </a:solidFill>
              </a:rPr>
              <a:t>rel</a:t>
            </a:r>
            <a:r>
              <a:rPr lang="en-AU" sz="3600" dirty="0" smtClean="0">
                <a:solidFill>
                  <a:srgbClr val="FF0000"/>
                </a:solidFill>
              </a:rPr>
              <a:t>=“</a:t>
            </a:r>
            <a:r>
              <a:rPr lang="en-AU" sz="3600" dirty="0" err="1" smtClean="0">
                <a:solidFill>
                  <a:srgbClr val="FF0000"/>
                </a:solidFill>
              </a:rPr>
              <a:t>stylesheet</a:t>
            </a:r>
            <a:r>
              <a:rPr lang="en-AU" sz="3600" dirty="0" smtClean="0">
                <a:solidFill>
                  <a:srgbClr val="FF0000"/>
                </a:solidFill>
              </a:rPr>
              <a:t>” type=“text/</a:t>
            </a:r>
            <a:r>
              <a:rPr lang="en-AU" sz="3600" dirty="0" err="1" smtClean="0">
                <a:solidFill>
                  <a:srgbClr val="FF0000"/>
                </a:solidFill>
              </a:rPr>
              <a:t>css</a:t>
            </a:r>
            <a:r>
              <a:rPr lang="en-AU" sz="3600" dirty="0" smtClean="0">
                <a:solidFill>
                  <a:srgbClr val="FF0000"/>
                </a:solidFill>
              </a:rPr>
              <a:t>” /&gt;</a:t>
            </a:r>
          </a:p>
          <a:p>
            <a:pPr>
              <a:buNone/>
            </a:pPr>
            <a:r>
              <a:rPr lang="en-AU" sz="3600" dirty="0" smtClean="0">
                <a:solidFill>
                  <a:srgbClr val="FF0000"/>
                </a:solidFill>
              </a:rPr>
              <a:t>&lt;/head&gt;</a:t>
            </a:r>
            <a:endParaRPr lang="en-AU" sz="3600" dirty="0">
              <a:solidFill>
                <a:srgbClr val="FF0000"/>
              </a:solidFill>
            </a:endParaRPr>
          </a:p>
        </p:txBody>
      </p:sp>
    </p:spTree>
    <p:extLst>
      <p:ext uri="{BB962C8B-B14F-4D97-AF65-F5344CB8AC3E}">
        <p14:creationId xmlns:p14="http://schemas.microsoft.com/office/powerpoint/2010/main" val="2793103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sz="4400" dirty="0" smtClean="0"/>
              <a:t>Internal Style Sheet</a:t>
            </a:r>
            <a:endParaRPr lang="en-AU" dirty="0"/>
          </a:p>
        </p:txBody>
      </p:sp>
      <p:sp>
        <p:nvSpPr>
          <p:cNvPr id="3" name="Content Placeholder 2"/>
          <p:cNvSpPr>
            <a:spLocks noGrp="1"/>
          </p:cNvSpPr>
          <p:nvPr>
            <p:ph idx="1"/>
          </p:nvPr>
        </p:nvSpPr>
        <p:spPr/>
        <p:txBody>
          <a:bodyPr>
            <a:normAutofit fontScale="85000" lnSpcReduction="20000"/>
          </a:bodyPr>
          <a:lstStyle/>
          <a:p>
            <a:pPr marL="179388" indent="-60325">
              <a:buNone/>
            </a:pPr>
            <a:r>
              <a:rPr lang="en-AU" sz="3900" dirty="0" smtClean="0"/>
              <a:t>In an Internal Style </a:t>
            </a:r>
            <a:r>
              <a:rPr lang="en-AU" sz="3900" dirty="0"/>
              <a:t>S</a:t>
            </a:r>
            <a:r>
              <a:rPr lang="en-AU" sz="3900" dirty="0" smtClean="0"/>
              <a:t>heet, the CSS styles are found in a &lt;style&gt; tag inside the &lt;head&gt; tag:</a:t>
            </a:r>
          </a:p>
          <a:p>
            <a:pPr>
              <a:buNone/>
            </a:pPr>
            <a:endParaRPr lang="en-AU" dirty="0">
              <a:solidFill>
                <a:schemeClr val="bg1">
                  <a:lumMod val="50000"/>
                </a:schemeClr>
              </a:solidFill>
            </a:endParaRPr>
          </a:p>
          <a:p>
            <a:pPr>
              <a:buNone/>
            </a:pPr>
            <a:r>
              <a:rPr lang="en-AU" sz="3900" dirty="0" smtClean="0">
                <a:solidFill>
                  <a:srgbClr val="FF0000"/>
                </a:solidFill>
              </a:rPr>
              <a:t>&lt;head&gt;</a:t>
            </a:r>
          </a:p>
          <a:p>
            <a:pPr>
              <a:buNone/>
            </a:pPr>
            <a:r>
              <a:rPr lang="en-AU" sz="3900" dirty="0" smtClean="0">
                <a:solidFill>
                  <a:srgbClr val="FF0000"/>
                </a:solidFill>
              </a:rPr>
              <a:t>	&lt;style type=“text/</a:t>
            </a:r>
            <a:r>
              <a:rPr lang="en-AU" sz="3900" dirty="0" err="1" smtClean="0">
                <a:solidFill>
                  <a:srgbClr val="FF0000"/>
                </a:solidFill>
              </a:rPr>
              <a:t>css</a:t>
            </a:r>
            <a:r>
              <a:rPr lang="en-AU" sz="3900" dirty="0" smtClean="0">
                <a:solidFill>
                  <a:srgbClr val="FF0000"/>
                </a:solidFill>
              </a:rPr>
              <a:t>”&gt;</a:t>
            </a:r>
          </a:p>
          <a:p>
            <a:pPr>
              <a:buNone/>
            </a:pPr>
            <a:r>
              <a:rPr lang="en-AU" sz="3900" dirty="0" smtClean="0">
                <a:solidFill>
                  <a:srgbClr val="FF0000"/>
                </a:solidFill>
              </a:rPr>
              <a:t>		</a:t>
            </a:r>
            <a:r>
              <a:rPr lang="en-AU" sz="3900" dirty="0" smtClean="0">
                <a:solidFill>
                  <a:srgbClr val="00B050"/>
                </a:solidFill>
                <a:latin typeface="Verdana Ref" pitchFamily="34" charset="0"/>
              </a:rPr>
              <a:t>h1 {</a:t>
            </a:r>
            <a:r>
              <a:rPr lang="en-AU" sz="3900" dirty="0" err="1" smtClean="0">
                <a:solidFill>
                  <a:srgbClr val="00B050"/>
                </a:solidFill>
                <a:latin typeface="Verdana Ref" pitchFamily="34" charset="0"/>
              </a:rPr>
              <a:t>color</a:t>
            </a:r>
            <a:r>
              <a:rPr lang="en-AU" sz="3900" dirty="0" smtClean="0">
                <a:solidFill>
                  <a:srgbClr val="00B050"/>
                </a:solidFill>
                <a:latin typeface="Verdana Ref" pitchFamily="34" charset="0"/>
              </a:rPr>
              <a:t>: #f00;}</a:t>
            </a:r>
          </a:p>
          <a:p>
            <a:pPr>
              <a:buNone/>
            </a:pPr>
            <a:r>
              <a:rPr lang="en-AU" sz="3900" dirty="0" smtClean="0">
                <a:solidFill>
                  <a:srgbClr val="00B050"/>
                </a:solidFill>
                <a:latin typeface="Verdana Ref" pitchFamily="34" charset="0"/>
              </a:rPr>
              <a:t>		p {margin-left: 20px;}</a:t>
            </a:r>
          </a:p>
          <a:p>
            <a:pPr>
              <a:buNone/>
            </a:pPr>
            <a:r>
              <a:rPr lang="en-AU" sz="3900" dirty="0" smtClean="0">
                <a:solidFill>
                  <a:srgbClr val="00B050"/>
                </a:solidFill>
                <a:latin typeface="Verdana Ref" pitchFamily="34" charset="0"/>
              </a:rPr>
              <a:t>		body {background-image: 	</a:t>
            </a:r>
            <a:r>
              <a:rPr lang="en-AU" sz="3900" dirty="0" err="1" smtClean="0">
                <a:solidFill>
                  <a:srgbClr val="00B050"/>
                </a:solidFill>
                <a:latin typeface="Verdana Ref" pitchFamily="34" charset="0"/>
              </a:rPr>
              <a:t>url</a:t>
            </a:r>
            <a:r>
              <a:rPr lang="en-AU" sz="3900" dirty="0" smtClean="0">
                <a:solidFill>
                  <a:srgbClr val="00B050"/>
                </a:solidFill>
                <a:latin typeface="Verdana Ref" pitchFamily="34" charset="0"/>
              </a:rPr>
              <a:t>(“images/back40.gif”);}</a:t>
            </a:r>
          </a:p>
          <a:p>
            <a:pPr>
              <a:buNone/>
            </a:pPr>
            <a:r>
              <a:rPr lang="en-AU" sz="3900" dirty="0" smtClean="0">
                <a:solidFill>
                  <a:srgbClr val="FF0000"/>
                </a:solidFill>
              </a:rPr>
              <a:t>	&lt;/style&gt;</a:t>
            </a:r>
          </a:p>
          <a:p>
            <a:pPr>
              <a:buNone/>
            </a:pPr>
            <a:r>
              <a:rPr lang="en-AU" sz="3900" dirty="0" smtClean="0">
                <a:solidFill>
                  <a:srgbClr val="FF0000"/>
                </a:solidFill>
              </a:rPr>
              <a:t>&lt;/head&gt;</a:t>
            </a:r>
            <a:endParaRPr lang="en-AU" sz="3900"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sz="4000" dirty="0" smtClean="0"/>
              <a:t>Inline Styles</a:t>
            </a:r>
            <a:endParaRPr lang="en-AU" dirty="0"/>
          </a:p>
        </p:txBody>
      </p:sp>
      <p:sp>
        <p:nvSpPr>
          <p:cNvPr id="3" name="Content Placeholder 2"/>
          <p:cNvSpPr>
            <a:spLocks noGrp="1"/>
          </p:cNvSpPr>
          <p:nvPr>
            <p:ph idx="1"/>
          </p:nvPr>
        </p:nvSpPr>
        <p:spPr/>
        <p:txBody>
          <a:bodyPr>
            <a:normAutofit fontScale="92500" lnSpcReduction="10000"/>
          </a:bodyPr>
          <a:lstStyle/>
          <a:p>
            <a:pPr marL="538163" indent="-457200"/>
            <a:r>
              <a:rPr lang="en-AU" dirty="0" smtClean="0"/>
              <a:t>An Inline Style is targeted at an individual tag inside the &lt;body&gt; tag</a:t>
            </a:r>
          </a:p>
          <a:p>
            <a:pPr marL="538163" indent="-457200"/>
            <a:endParaRPr lang="en-AU" dirty="0" smtClean="0"/>
          </a:p>
          <a:p>
            <a:pPr marL="538163" indent="-457200"/>
            <a:r>
              <a:rPr lang="en-AU" dirty="0" smtClean="0"/>
              <a:t>It only affects that tag’s content</a:t>
            </a:r>
          </a:p>
          <a:p>
            <a:pPr>
              <a:buNone/>
            </a:pPr>
            <a:endParaRPr lang="en-AU" dirty="0" smtClean="0"/>
          </a:p>
          <a:p>
            <a:pPr>
              <a:buNone/>
            </a:pPr>
            <a:r>
              <a:rPr lang="en-AU" sz="3600" dirty="0" smtClean="0">
                <a:solidFill>
                  <a:srgbClr val="FF0000"/>
                </a:solidFill>
              </a:rPr>
              <a:t>&lt;body&gt;</a:t>
            </a:r>
          </a:p>
          <a:p>
            <a:pPr>
              <a:buNone/>
            </a:pPr>
            <a:r>
              <a:rPr lang="en-AU" sz="3600" dirty="0" smtClean="0">
                <a:solidFill>
                  <a:srgbClr val="FF0000"/>
                </a:solidFill>
              </a:rPr>
              <a:t>&lt;h1 </a:t>
            </a:r>
            <a:r>
              <a:rPr lang="en-AU" sz="3600" dirty="0" smtClean="0">
                <a:solidFill>
                  <a:srgbClr val="00B050"/>
                </a:solidFill>
              </a:rPr>
              <a:t>style=“</a:t>
            </a:r>
            <a:r>
              <a:rPr lang="en-AU" sz="3600" dirty="0" err="1" smtClean="0">
                <a:solidFill>
                  <a:srgbClr val="00B050"/>
                </a:solidFill>
              </a:rPr>
              <a:t>color</a:t>
            </a:r>
            <a:r>
              <a:rPr lang="en-AU" sz="3600" dirty="0" smtClean="0">
                <a:solidFill>
                  <a:srgbClr val="00B050"/>
                </a:solidFill>
              </a:rPr>
              <a:t>:#</a:t>
            </a:r>
            <a:r>
              <a:rPr lang="en-AU" sz="3600" dirty="0" err="1" smtClean="0">
                <a:solidFill>
                  <a:srgbClr val="00B050"/>
                </a:solidFill>
              </a:rPr>
              <a:t>fcc</a:t>
            </a:r>
            <a:r>
              <a:rPr lang="en-AU" sz="3600" dirty="0" smtClean="0">
                <a:solidFill>
                  <a:srgbClr val="00B050"/>
                </a:solidFill>
              </a:rPr>
              <a:t>;”</a:t>
            </a:r>
            <a:r>
              <a:rPr lang="en-AU" sz="3600" dirty="0" smtClean="0">
                <a:solidFill>
                  <a:srgbClr val="FF0000"/>
                </a:solidFill>
              </a:rPr>
              <a:t>&gt;</a:t>
            </a:r>
          </a:p>
          <a:p>
            <a:pPr>
              <a:buNone/>
            </a:pPr>
            <a:r>
              <a:rPr lang="en-AU" sz="3600" dirty="0" smtClean="0">
                <a:solidFill>
                  <a:srgbClr val="FF0000"/>
                </a:solidFill>
              </a:rPr>
              <a:t>My Heading</a:t>
            </a:r>
          </a:p>
          <a:p>
            <a:pPr>
              <a:buNone/>
            </a:pPr>
            <a:r>
              <a:rPr lang="en-AU" sz="3600" dirty="0" smtClean="0">
                <a:solidFill>
                  <a:srgbClr val="FF0000"/>
                </a:solidFill>
              </a:rPr>
              <a:t>&lt;/h1&gt;</a:t>
            </a:r>
          </a:p>
          <a:p>
            <a:pPr>
              <a:buNone/>
            </a:pPr>
            <a:r>
              <a:rPr lang="en-AU" sz="3600" dirty="0" smtClean="0">
                <a:solidFill>
                  <a:srgbClr val="FF0000"/>
                </a:solidFill>
              </a:rPr>
              <a:t>&lt;/body&gt;</a:t>
            </a:r>
          </a:p>
          <a:p>
            <a:pPr>
              <a:buNone/>
            </a:pPr>
            <a:endParaRPr lang="en-A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The Box Model</a:t>
            </a:r>
            <a:endParaRPr lang="en-AU" dirty="0"/>
          </a:p>
        </p:txBody>
      </p:sp>
      <p:sp>
        <p:nvSpPr>
          <p:cNvPr id="5" name="Text Placeholder 4"/>
          <p:cNvSpPr>
            <a:spLocks noGrp="1"/>
          </p:cNvSpPr>
          <p:nvPr>
            <p:ph type="body" idx="1"/>
          </p:nvPr>
        </p:nvSpPr>
        <p:spPr/>
        <p:txBody>
          <a:bodyPr>
            <a:normAutofit/>
          </a:bodyPr>
          <a:lstStyle/>
          <a:p>
            <a:r>
              <a:rPr lang="en-AU" sz="3200" dirty="0" smtClean="0"/>
              <a:t>Thanks Karen!</a:t>
            </a:r>
            <a:endParaRPr lang="en-AU" sz="3200" dirty="0"/>
          </a:p>
        </p:txBody>
      </p:sp>
    </p:spTree>
    <p:extLst>
      <p:ext uri="{BB962C8B-B14F-4D97-AF65-F5344CB8AC3E}">
        <p14:creationId xmlns:p14="http://schemas.microsoft.com/office/powerpoint/2010/main" val="18897358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CSS Box Model</a:t>
            </a:r>
            <a:endParaRPr lang="en-AU" dirty="0"/>
          </a:p>
        </p:txBody>
      </p:sp>
      <p:sp>
        <p:nvSpPr>
          <p:cNvPr id="2" name="Content Placeholder 1"/>
          <p:cNvSpPr>
            <a:spLocks noGrp="1"/>
          </p:cNvSpPr>
          <p:nvPr>
            <p:ph idx="1"/>
          </p:nvPr>
        </p:nvSpPr>
        <p:spPr>
          <a:xfrm>
            <a:off x="838430" y="1830659"/>
            <a:ext cx="7683163" cy="4318473"/>
          </a:xfrm>
          <a:noFill/>
          <a:ln w="3175">
            <a:prstDash val="dash"/>
          </a:ln>
        </p:spPr>
        <p:style>
          <a:lnRef idx="2">
            <a:schemeClr val="dk1">
              <a:shade val="50000"/>
            </a:schemeClr>
          </a:lnRef>
          <a:fillRef idx="1">
            <a:schemeClr val="dk1"/>
          </a:fillRef>
          <a:effectRef idx="0">
            <a:schemeClr val="dk1"/>
          </a:effectRef>
          <a:fontRef idx="minor">
            <a:schemeClr val="lt1"/>
          </a:fontRef>
        </p:style>
        <p:txBody>
          <a:bodyPr/>
          <a:lstStyle/>
          <a:p>
            <a:pPr marL="118872" indent="0">
              <a:buNone/>
            </a:pPr>
            <a:r>
              <a:rPr lang="en-AU" dirty="0" smtClean="0">
                <a:solidFill>
                  <a:schemeClr val="tx1"/>
                </a:solidFill>
              </a:rPr>
              <a:t>			</a:t>
            </a:r>
            <a:endParaRPr lang="en-AU" dirty="0">
              <a:solidFill>
                <a:schemeClr val="tx1"/>
              </a:solidFill>
            </a:endParaRPr>
          </a:p>
        </p:txBody>
      </p:sp>
      <p:sp>
        <p:nvSpPr>
          <p:cNvPr id="4" name="Rectangle 3"/>
          <p:cNvSpPr/>
          <p:nvPr/>
        </p:nvSpPr>
        <p:spPr>
          <a:xfrm>
            <a:off x="1835696" y="2750593"/>
            <a:ext cx="5688632" cy="2478607"/>
          </a:xfrm>
          <a:prstGeom prst="rect">
            <a:avLst/>
          </a:prstGeom>
          <a:solidFill>
            <a:schemeClr val="accent2">
              <a:lumMod val="60000"/>
              <a:lumOff val="40000"/>
            </a:schemeClr>
          </a:solidFill>
          <a:ln w="76200">
            <a:solidFill>
              <a:schemeClr val="accent1">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AU" sz="6000" dirty="0">
                <a:latin typeface="Gill Sans Ultra Bold" pitchFamily="34" charset="0"/>
              </a:rPr>
              <a:t>CONTENT</a:t>
            </a:r>
          </a:p>
          <a:p>
            <a:pPr algn="ctr"/>
            <a:endParaRPr lang="en-AU" dirty="0"/>
          </a:p>
        </p:txBody>
      </p:sp>
      <p:sp>
        <p:nvSpPr>
          <p:cNvPr id="10" name="TextBox 9"/>
          <p:cNvSpPr txBox="1"/>
          <p:nvPr/>
        </p:nvSpPr>
        <p:spPr>
          <a:xfrm>
            <a:off x="3851920" y="2895327"/>
            <a:ext cx="1226618" cy="461665"/>
          </a:xfrm>
          <a:prstGeom prst="rect">
            <a:avLst/>
          </a:prstGeom>
          <a:noFill/>
        </p:spPr>
        <p:txBody>
          <a:bodyPr wrap="none" rtlCol="0">
            <a:spAutoFit/>
          </a:bodyPr>
          <a:lstStyle/>
          <a:p>
            <a:r>
              <a:rPr lang="en-AU" sz="2400" dirty="0" smtClean="0"/>
              <a:t>padding</a:t>
            </a:r>
            <a:endParaRPr lang="en-AU" sz="2400" dirty="0"/>
          </a:p>
        </p:txBody>
      </p:sp>
      <p:sp>
        <p:nvSpPr>
          <p:cNvPr id="12" name="TextBox 11"/>
          <p:cNvSpPr txBox="1"/>
          <p:nvPr/>
        </p:nvSpPr>
        <p:spPr>
          <a:xfrm>
            <a:off x="4004320" y="4335487"/>
            <a:ext cx="1226618" cy="461665"/>
          </a:xfrm>
          <a:prstGeom prst="rect">
            <a:avLst/>
          </a:prstGeom>
          <a:noFill/>
        </p:spPr>
        <p:txBody>
          <a:bodyPr wrap="none" rtlCol="0">
            <a:spAutoFit/>
          </a:bodyPr>
          <a:lstStyle/>
          <a:p>
            <a:r>
              <a:rPr lang="en-AU" sz="2400" dirty="0" smtClean="0"/>
              <a:t>padding</a:t>
            </a:r>
            <a:endParaRPr lang="en-AU" sz="2400" dirty="0"/>
          </a:p>
        </p:txBody>
      </p:sp>
      <p:sp>
        <p:nvSpPr>
          <p:cNvPr id="13" name="TextBox 12"/>
          <p:cNvSpPr txBox="1"/>
          <p:nvPr/>
        </p:nvSpPr>
        <p:spPr>
          <a:xfrm rot="16200000">
            <a:off x="1547664" y="3471030"/>
            <a:ext cx="1226618" cy="461665"/>
          </a:xfrm>
          <a:prstGeom prst="rect">
            <a:avLst/>
          </a:prstGeom>
          <a:noFill/>
        </p:spPr>
        <p:txBody>
          <a:bodyPr wrap="none" rtlCol="0">
            <a:spAutoFit/>
          </a:bodyPr>
          <a:lstStyle/>
          <a:p>
            <a:r>
              <a:rPr lang="en-AU" sz="2400" dirty="0" smtClean="0"/>
              <a:t>padding</a:t>
            </a:r>
            <a:endParaRPr lang="en-AU" sz="2400" dirty="0"/>
          </a:p>
        </p:txBody>
      </p:sp>
      <p:sp>
        <p:nvSpPr>
          <p:cNvPr id="14" name="TextBox 13"/>
          <p:cNvSpPr txBox="1"/>
          <p:nvPr/>
        </p:nvSpPr>
        <p:spPr>
          <a:xfrm rot="5400000">
            <a:off x="6528542" y="3538253"/>
            <a:ext cx="1226618" cy="461665"/>
          </a:xfrm>
          <a:prstGeom prst="rect">
            <a:avLst/>
          </a:prstGeom>
          <a:noFill/>
        </p:spPr>
        <p:txBody>
          <a:bodyPr wrap="none" rtlCol="0">
            <a:spAutoFit/>
          </a:bodyPr>
          <a:lstStyle/>
          <a:p>
            <a:r>
              <a:rPr lang="en-AU" sz="2400" dirty="0" smtClean="0"/>
              <a:t>padding</a:t>
            </a:r>
            <a:endParaRPr lang="en-AU" sz="2400" dirty="0"/>
          </a:p>
        </p:txBody>
      </p:sp>
      <p:sp>
        <p:nvSpPr>
          <p:cNvPr id="15" name="TextBox 14"/>
          <p:cNvSpPr txBox="1"/>
          <p:nvPr/>
        </p:nvSpPr>
        <p:spPr>
          <a:xfrm>
            <a:off x="3544257" y="2051556"/>
            <a:ext cx="2146742" cy="369332"/>
          </a:xfrm>
          <a:prstGeom prst="rect">
            <a:avLst/>
          </a:prstGeom>
          <a:noFill/>
        </p:spPr>
        <p:txBody>
          <a:bodyPr wrap="none" rtlCol="0">
            <a:spAutoFit/>
          </a:bodyPr>
          <a:lstStyle/>
          <a:p>
            <a:r>
              <a:rPr lang="en-AU" dirty="0" smtClean="0"/>
              <a:t>Margin - transparent</a:t>
            </a:r>
            <a:endParaRPr lang="en-AU" dirty="0"/>
          </a:p>
        </p:txBody>
      </p:sp>
      <p:sp>
        <p:nvSpPr>
          <p:cNvPr id="17" name="TextBox 16"/>
          <p:cNvSpPr txBox="1"/>
          <p:nvPr/>
        </p:nvSpPr>
        <p:spPr>
          <a:xfrm>
            <a:off x="4186260" y="5507940"/>
            <a:ext cx="862737" cy="369332"/>
          </a:xfrm>
          <a:prstGeom prst="rect">
            <a:avLst/>
          </a:prstGeom>
          <a:noFill/>
        </p:spPr>
        <p:txBody>
          <a:bodyPr wrap="none" rtlCol="0">
            <a:spAutoFit/>
          </a:bodyPr>
          <a:lstStyle/>
          <a:p>
            <a:r>
              <a:rPr lang="en-AU" dirty="0" smtClean="0"/>
              <a:t>margin</a:t>
            </a:r>
            <a:endParaRPr lang="en-AU" dirty="0"/>
          </a:p>
        </p:txBody>
      </p:sp>
      <p:sp>
        <p:nvSpPr>
          <p:cNvPr id="18" name="TextBox 17"/>
          <p:cNvSpPr txBox="1"/>
          <p:nvPr/>
        </p:nvSpPr>
        <p:spPr>
          <a:xfrm rot="16200000">
            <a:off x="827584" y="3517196"/>
            <a:ext cx="862737" cy="369332"/>
          </a:xfrm>
          <a:prstGeom prst="rect">
            <a:avLst/>
          </a:prstGeom>
          <a:noFill/>
        </p:spPr>
        <p:txBody>
          <a:bodyPr wrap="none" rtlCol="0">
            <a:spAutoFit/>
          </a:bodyPr>
          <a:lstStyle/>
          <a:p>
            <a:r>
              <a:rPr lang="en-AU" dirty="0" smtClean="0"/>
              <a:t>margin</a:t>
            </a:r>
            <a:endParaRPr lang="en-AU" dirty="0"/>
          </a:p>
        </p:txBody>
      </p:sp>
      <p:sp>
        <p:nvSpPr>
          <p:cNvPr id="19" name="TextBox 18"/>
          <p:cNvSpPr txBox="1"/>
          <p:nvPr/>
        </p:nvSpPr>
        <p:spPr>
          <a:xfrm rot="5400000">
            <a:off x="7524328" y="3517196"/>
            <a:ext cx="862737" cy="369332"/>
          </a:xfrm>
          <a:prstGeom prst="rect">
            <a:avLst/>
          </a:prstGeom>
          <a:noFill/>
        </p:spPr>
        <p:txBody>
          <a:bodyPr wrap="none" rtlCol="0">
            <a:spAutoFit/>
          </a:bodyPr>
          <a:lstStyle/>
          <a:p>
            <a:r>
              <a:rPr lang="en-AU" dirty="0" smtClean="0"/>
              <a:t>margin</a:t>
            </a:r>
            <a:endParaRPr lang="en-AU" dirty="0"/>
          </a:p>
        </p:txBody>
      </p:sp>
      <p:sp>
        <p:nvSpPr>
          <p:cNvPr id="20" name="TextBox 19"/>
          <p:cNvSpPr txBox="1"/>
          <p:nvPr/>
        </p:nvSpPr>
        <p:spPr>
          <a:xfrm>
            <a:off x="6300191" y="2555612"/>
            <a:ext cx="824265" cy="369332"/>
          </a:xfrm>
          <a:prstGeom prst="rect">
            <a:avLst/>
          </a:prstGeom>
          <a:noFill/>
        </p:spPr>
        <p:txBody>
          <a:bodyPr wrap="none" rtlCol="0">
            <a:spAutoFit/>
          </a:bodyPr>
          <a:lstStyle/>
          <a:p>
            <a:r>
              <a:rPr lang="en-AU" dirty="0" smtClean="0"/>
              <a:t>border</a:t>
            </a:r>
            <a:endParaRPr lang="en-AU" dirty="0"/>
          </a:p>
        </p:txBody>
      </p:sp>
    </p:spTree>
    <p:extLst>
      <p:ext uri="{BB962C8B-B14F-4D97-AF65-F5344CB8AC3E}">
        <p14:creationId xmlns:p14="http://schemas.microsoft.com/office/powerpoint/2010/main" val="706978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HTML</a:t>
            </a:r>
            <a:endParaRPr lang="en-AU" dirty="0"/>
          </a:p>
        </p:txBody>
      </p:sp>
      <p:sp>
        <p:nvSpPr>
          <p:cNvPr id="3" name="Content Placeholder 2"/>
          <p:cNvSpPr>
            <a:spLocks noGrp="1"/>
          </p:cNvSpPr>
          <p:nvPr>
            <p:ph idx="1"/>
          </p:nvPr>
        </p:nvSpPr>
        <p:spPr/>
        <p:txBody>
          <a:bodyPr/>
          <a:lstStyle/>
          <a:p>
            <a:r>
              <a:rPr lang="en-AU" dirty="0"/>
              <a:t>HTML is the code used to control content, </a:t>
            </a:r>
            <a:r>
              <a:rPr lang="en-AU" dirty="0" err="1"/>
              <a:t>eg</a:t>
            </a:r>
            <a:r>
              <a:rPr lang="en-AU" dirty="0"/>
              <a:t>:</a:t>
            </a:r>
          </a:p>
          <a:p>
            <a:pPr marL="1335088" indent="-319088">
              <a:buFont typeface="Arial" pitchFamily="34" charset="0"/>
              <a:buChar char="•"/>
            </a:pPr>
            <a:r>
              <a:rPr lang="en-AU" dirty="0"/>
              <a:t>What headings</a:t>
            </a:r>
          </a:p>
          <a:p>
            <a:pPr marL="1335088" indent="-319088">
              <a:buFont typeface="Arial" pitchFamily="34" charset="0"/>
              <a:buChar char="•"/>
            </a:pPr>
            <a:r>
              <a:rPr lang="en-AU" dirty="0"/>
              <a:t>What paragraph text</a:t>
            </a:r>
          </a:p>
          <a:p>
            <a:pPr marL="1335088" indent="-319088">
              <a:buFont typeface="Arial" pitchFamily="34" charset="0"/>
              <a:buChar char="•"/>
            </a:pPr>
            <a:r>
              <a:rPr lang="en-AU" dirty="0"/>
              <a:t>What images</a:t>
            </a:r>
          </a:p>
          <a:p>
            <a:pPr marL="1335088" indent="-319088">
              <a:buFont typeface="Arial" pitchFamily="34" charset="0"/>
              <a:buChar char="•"/>
            </a:pPr>
            <a:r>
              <a:rPr lang="en-AU" dirty="0"/>
              <a:t>What </a:t>
            </a:r>
            <a:r>
              <a:rPr lang="en-AU" dirty="0" smtClean="0"/>
              <a:t>links</a:t>
            </a:r>
          </a:p>
          <a:p>
            <a:pPr marL="1335088" indent="-319088">
              <a:buFont typeface="Arial" pitchFamily="34" charset="0"/>
              <a:buChar char="•"/>
            </a:pPr>
            <a:endParaRPr lang="en-AU" dirty="0"/>
          </a:p>
          <a:p>
            <a:r>
              <a:rPr lang="en-AU" dirty="0" smtClean="0"/>
              <a:t>HTML </a:t>
            </a:r>
            <a:r>
              <a:rPr lang="en-AU" dirty="0"/>
              <a:t>is composed </a:t>
            </a:r>
            <a:r>
              <a:rPr lang="en-AU" dirty="0" smtClean="0"/>
              <a:t>of elements, written as  </a:t>
            </a:r>
            <a:r>
              <a:rPr lang="en-AU" dirty="0"/>
              <a:t>tags </a:t>
            </a:r>
            <a:r>
              <a:rPr lang="en-AU" dirty="0" smtClean="0"/>
              <a:t>&lt;&gt;. </a:t>
            </a:r>
          </a:p>
          <a:p>
            <a:endParaRPr lang="en-AU" dirty="0"/>
          </a:p>
          <a:p>
            <a:endParaRPr lang="en-AU" dirty="0"/>
          </a:p>
        </p:txBody>
      </p:sp>
    </p:spTree>
    <p:extLst>
      <p:ext uri="{BB962C8B-B14F-4D97-AF65-F5344CB8AC3E}">
        <p14:creationId xmlns:p14="http://schemas.microsoft.com/office/powerpoint/2010/main" val="29599039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DIVs love the Box Model!</a:t>
            </a:r>
            <a:endParaRPr lang="en-AU" dirty="0"/>
          </a:p>
        </p:txBody>
      </p:sp>
      <p:sp>
        <p:nvSpPr>
          <p:cNvPr id="3" name="Content Placeholder 2"/>
          <p:cNvSpPr>
            <a:spLocks noGrp="1"/>
          </p:cNvSpPr>
          <p:nvPr>
            <p:ph idx="1"/>
          </p:nvPr>
        </p:nvSpPr>
        <p:spPr/>
        <p:txBody>
          <a:bodyPr/>
          <a:lstStyle/>
          <a:p>
            <a:r>
              <a:rPr lang="en-AU" dirty="0" smtClean="0"/>
              <a:t>DIVs are basically just boxes</a:t>
            </a:r>
          </a:p>
          <a:p>
            <a:endParaRPr lang="en-AU" dirty="0" smtClean="0"/>
          </a:p>
          <a:p>
            <a:r>
              <a:rPr lang="en-AU" dirty="0" smtClean="0"/>
              <a:t>They are ideal for laying out a webpage</a:t>
            </a:r>
          </a:p>
          <a:p>
            <a:endParaRPr lang="en-AU" dirty="0" smtClean="0"/>
          </a:p>
          <a:p>
            <a:r>
              <a:rPr lang="en-AU" dirty="0" smtClean="0"/>
              <a:t>A div can contain other </a:t>
            </a:r>
            <a:r>
              <a:rPr lang="en-AU" dirty="0" err="1" smtClean="0"/>
              <a:t>divs</a:t>
            </a:r>
            <a:endParaRPr lang="en-AU" dirty="0" smtClean="0"/>
          </a:p>
          <a:p>
            <a:endParaRPr lang="en-AU" dirty="0" smtClean="0"/>
          </a:p>
          <a:p>
            <a:r>
              <a:rPr lang="en-AU" dirty="0" smtClean="0"/>
              <a:t>CSS can style the size and position of each div</a:t>
            </a:r>
          </a:p>
        </p:txBody>
      </p:sp>
    </p:spTree>
    <p:extLst>
      <p:ext uri="{BB962C8B-B14F-4D97-AF65-F5344CB8AC3E}">
        <p14:creationId xmlns:p14="http://schemas.microsoft.com/office/powerpoint/2010/main" val="1493544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DIVs love the Box Model!</a:t>
            </a:r>
            <a:endParaRPr lang="en-AU" dirty="0"/>
          </a:p>
        </p:txBody>
      </p:sp>
      <p:sp>
        <p:nvSpPr>
          <p:cNvPr id="3" name="Content Placeholder 2"/>
          <p:cNvSpPr>
            <a:spLocks noGrp="1"/>
          </p:cNvSpPr>
          <p:nvPr>
            <p:ph idx="1"/>
          </p:nvPr>
        </p:nvSpPr>
        <p:spPr/>
        <p:txBody>
          <a:bodyPr/>
          <a:lstStyle/>
          <a:p>
            <a:r>
              <a:rPr lang="en-AU" dirty="0"/>
              <a:t>CSS can use the Box Model to </a:t>
            </a:r>
            <a:r>
              <a:rPr lang="en-AU" dirty="0" smtClean="0"/>
              <a:t>style:</a:t>
            </a:r>
          </a:p>
          <a:p>
            <a:endParaRPr lang="en-AU" dirty="0"/>
          </a:p>
          <a:p>
            <a:pPr marL="1554162" indent="-457200">
              <a:buFont typeface="Arial" pitchFamily="34" charset="0"/>
              <a:buChar char="•"/>
            </a:pPr>
            <a:r>
              <a:rPr lang="en-AU" dirty="0"/>
              <a:t>the margins between the </a:t>
            </a:r>
            <a:r>
              <a:rPr lang="en-AU" dirty="0" err="1" smtClean="0"/>
              <a:t>divs</a:t>
            </a:r>
            <a:endParaRPr lang="en-AU" dirty="0" smtClean="0"/>
          </a:p>
          <a:p>
            <a:pPr marL="1554162" indent="-457200">
              <a:buFont typeface="Arial" pitchFamily="34" charset="0"/>
              <a:buChar char="•"/>
            </a:pPr>
            <a:endParaRPr lang="en-AU" dirty="0"/>
          </a:p>
          <a:p>
            <a:pPr marL="1554162" indent="-457200">
              <a:buFont typeface="Arial" pitchFamily="34" charset="0"/>
              <a:buChar char="•"/>
            </a:pPr>
            <a:r>
              <a:rPr lang="en-AU" dirty="0" smtClean="0"/>
              <a:t>the </a:t>
            </a:r>
            <a:r>
              <a:rPr lang="en-AU" dirty="0"/>
              <a:t>padding inside the </a:t>
            </a:r>
            <a:r>
              <a:rPr lang="en-AU" dirty="0" err="1"/>
              <a:t>divs</a:t>
            </a:r>
            <a:r>
              <a:rPr lang="en-AU" dirty="0"/>
              <a:t> </a:t>
            </a:r>
            <a:endParaRPr lang="en-AU" dirty="0" smtClean="0"/>
          </a:p>
          <a:p>
            <a:pPr marL="1554162" indent="-457200">
              <a:buFont typeface="Arial" pitchFamily="34" charset="0"/>
              <a:buChar char="•"/>
            </a:pPr>
            <a:endParaRPr lang="en-AU" dirty="0"/>
          </a:p>
          <a:p>
            <a:pPr marL="1554162" indent="-457200">
              <a:buFont typeface="Arial" pitchFamily="34" charset="0"/>
              <a:buChar char="•"/>
            </a:pPr>
            <a:r>
              <a:rPr lang="en-AU" dirty="0"/>
              <a:t>any borders around the </a:t>
            </a:r>
            <a:r>
              <a:rPr lang="en-AU" dirty="0" err="1"/>
              <a:t>divs</a:t>
            </a:r>
            <a:endParaRPr lang="en-AU" dirty="0"/>
          </a:p>
        </p:txBody>
      </p:sp>
    </p:spTree>
    <p:extLst>
      <p:ext uri="{BB962C8B-B14F-4D97-AF65-F5344CB8AC3E}">
        <p14:creationId xmlns:p14="http://schemas.microsoft.com/office/powerpoint/2010/main" val="3412083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Building a </a:t>
            </a:r>
            <a:r>
              <a:rPr lang="en-AU" dirty="0"/>
              <a:t>c</a:t>
            </a:r>
            <a:r>
              <a:rPr lang="en-AU" dirty="0" smtClean="0"/>
              <a:t>entred layout</a:t>
            </a:r>
            <a:endParaRPr lang="en-AU" dirty="0"/>
          </a:p>
        </p:txBody>
      </p:sp>
      <p:sp>
        <p:nvSpPr>
          <p:cNvPr id="5" name="Text Placeholder 4"/>
          <p:cNvSpPr>
            <a:spLocks noGrp="1"/>
          </p:cNvSpPr>
          <p:nvPr>
            <p:ph type="body" idx="1"/>
          </p:nvPr>
        </p:nvSpPr>
        <p:spPr/>
        <p:txBody>
          <a:bodyPr/>
          <a:lstStyle/>
          <a:p>
            <a:endParaRPr lang="en-AU"/>
          </a:p>
        </p:txBody>
      </p:sp>
    </p:spTree>
    <p:extLst>
      <p:ext uri="{BB962C8B-B14F-4D97-AF65-F5344CB8AC3E}">
        <p14:creationId xmlns:p14="http://schemas.microsoft.com/office/powerpoint/2010/main" val="3477360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dirty="0" smtClean="0"/>
              <a:t>A </a:t>
            </a:r>
            <a:r>
              <a:rPr lang="en-AU" dirty="0"/>
              <a:t>c</a:t>
            </a:r>
            <a:r>
              <a:rPr lang="en-AU" dirty="0" smtClean="0"/>
              <a:t>entred layout using nested </a:t>
            </a:r>
            <a:r>
              <a:rPr lang="en-AU" dirty="0" err="1" smtClean="0"/>
              <a:t>divs</a:t>
            </a:r>
            <a:endParaRPr lang="en-AU" dirty="0"/>
          </a:p>
        </p:txBody>
      </p:sp>
      <p:sp>
        <p:nvSpPr>
          <p:cNvPr id="5" name="Content Placeholder 4"/>
          <p:cNvSpPr>
            <a:spLocks noGrp="1"/>
          </p:cNvSpPr>
          <p:nvPr>
            <p:ph idx="1"/>
          </p:nvPr>
        </p:nvSpPr>
        <p:spPr>
          <a:xfrm>
            <a:off x="502433" y="1772816"/>
            <a:ext cx="8229600" cy="4625609"/>
          </a:xfrm>
        </p:spPr>
        <p:txBody>
          <a:bodyPr/>
          <a:lstStyle/>
          <a:p>
            <a:endParaRPr lang="en-AU" dirty="0"/>
          </a:p>
        </p:txBody>
      </p:sp>
      <p:sp>
        <p:nvSpPr>
          <p:cNvPr id="6" name="Rectangle 5"/>
          <p:cNvSpPr/>
          <p:nvPr/>
        </p:nvSpPr>
        <p:spPr>
          <a:xfrm>
            <a:off x="308660" y="1772816"/>
            <a:ext cx="8583820" cy="46085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p:cNvSpPr/>
          <p:nvPr/>
        </p:nvSpPr>
        <p:spPr>
          <a:xfrm>
            <a:off x="1115616" y="1772816"/>
            <a:ext cx="6912768" cy="46085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1331640" y="2101498"/>
            <a:ext cx="6408712" cy="67943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#banner</a:t>
            </a:r>
            <a:endParaRPr lang="en-AU" dirty="0">
              <a:solidFill>
                <a:schemeClr val="tx1"/>
              </a:solidFill>
            </a:endParaRPr>
          </a:p>
        </p:txBody>
      </p:sp>
      <p:sp>
        <p:nvSpPr>
          <p:cNvPr id="10" name="Rectangle 9"/>
          <p:cNvSpPr/>
          <p:nvPr/>
        </p:nvSpPr>
        <p:spPr>
          <a:xfrm>
            <a:off x="1475656" y="5903033"/>
            <a:ext cx="6264696" cy="21602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#footer</a:t>
            </a:r>
            <a:endParaRPr lang="en-AU" dirty="0"/>
          </a:p>
        </p:txBody>
      </p:sp>
      <p:sp>
        <p:nvSpPr>
          <p:cNvPr id="11" name="Rectangle 10"/>
          <p:cNvSpPr/>
          <p:nvPr/>
        </p:nvSpPr>
        <p:spPr>
          <a:xfrm>
            <a:off x="1403648" y="3068960"/>
            <a:ext cx="1584176" cy="26642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#menu</a:t>
            </a:r>
            <a:endParaRPr lang="en-AU" dirty="0">
              <a:solidFill>
                <a:schemeClr val="tx1"/>
              </a:solidFill>
            </a:endParaRPr>
          </a:p>
        </p:txBody>
      </p:sp>
      <p:sp>
        <p:nvSpPr>
          <p:cNvPr id="13" name="Rectangle 12"/>
          <p:cNvSpPr/>
          <p:nvPr/>
        </p:nvSpPr>
        <p:spPr>
          <a:xfrm>
            <a:off x="6859319" y="3068959"/>
            <a:ext cx="936104" cy="267440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#ad</a:t>
            </a:r>
            <a:endParaRPr lang="en-AU" dirty="0"/>
          </a:p>
        </p:txBody>
      </p:sp>
      <p:sp>
        <p:nvSpPr>
          <p:cNvPr id="14" name="Rectangle 13"/>
          <p:cNvSpPr/>
          <p:nvPr/>
        </p:nvSpPr>
        <p:spPr>
          <a:xfrm>
            <a:off x="3275856" y="3068960"/>
            <a:ext cx="1512168" cy="266429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#col1</a:t>
            </a:r>
            <a:endParaRPr lang="en-AU" dirty="0"/>
          </a:p>
        </p:txBody>
      </p:sp>
      <p:sp>
        <p:nvSpPr>
          <p:cNvPr id="15" name="Rectangle 14"/>
          <p:cNvSpPr/>
          <p:nvPr/>
        </p:nvSpPr>
        <p:spPr>
          <a:xfrm>
            <a:off x="5004048" y="3068960"/>
            <a:ext cx="1584176" cy="267907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#col2</a:t>
            </a:r>
            <a:endParaRPr lang="en-AU" dirty="0"/>
          </a:p>
        </p:txBody>
      </p:sp>
      <p:sp>
        <p:nvSpPr>
          <p:cNvPr id="16" name="TextBox 15"/>
          <p:cNvSpPr txBox="1"/>
          <p:nvPr/>
        </p:nvSpPr>
        <p:spPr>
          <a:xfrm>
            <a:off x="251520" y="2911086"/>
            <a:ext cx="941604" cy="646331"/>
          </a:xfrm>
          <a:prstGeom prst="rect">
            <a:avLst/>
          </a:prstGeom>
          <a:noFill/>
        </p:spPr>
        <p:txBody>
          <a:bodyPr wrap="none" rtlCol="0">
            <a:spAutoFit/>
          </a:bodyPr>
          <a:lstStyle/>
          <a:p>
            <a:r>
              <a:rPr lang="en-AU" dirty="0" smtClean="0"/>
              <a:t>&lt;body&gt;</a:t>
            </a:r>
          </a:p>
          <a:p>
            <a:r>
              <a:rPr lang="en-AU" dirty="0" smtClean="0"/>
              <a:t>(screen)</a:t>
            </a:r>
            <a:endParaRPr lang="en-AU" dirty="0"/>
          </a:p>
        </p:txBody>
      </p:sp>
      <p:sp>
        <p:nvSpPr>
          <p:cNvPr id="17" name="TextBox 16"/>
          <p:cNvSpPr txBox="1"/>
          <p:nvPr/>
        </p:nvSpPr>
        <p:spPr>
          <a:xfrm>
            <a:off x="8005135" y="2914317"/>
            <a:ext cx="941604" cy="646331"/>
          </a:xfrm>
          <a:prstGeom prst="rect">
            <a:avLst/>
          </a:prstGeom>
          <a:noFill/>
        </p:spPr>
        <p:txBody>
          <a:bodyPr wrap="none" rtlCol="0">
            <a:spAutoFit/>
          </a:bodyPr>
          <a:lstStyle/>
          <a:p>
            <a:r>
              <a:rPr lang="en-AU" dirty="0" smtClean="0"/>
              <a:t>&lt;body&gt;</a:t>
            </a:r>
          </a:p>
          <a:p>
            <a:r>
              <a:rPr lang="en-AU" dirty="0" smtClean="0"/>
              <a:t>(screen)</a:t>
            </a:r>
            <a:endParaRPr lang="en-AU" dirty="0"/>
          </a:p>
        </p:txBody>
      </p:sp>
      <p:sp>
        <p:nvSpPr>
          <p:cNvPr id="18" name="TextBox 17"/>
          <p:cNvSpPr txBox="1"/>
          <p:nvPr/>
        </p:nvSpPr>
        <p:spPr>
          <a:xfrm>
            <a:off x="1115616" y="1732166"/>
            <a:ext cx="1242648" cy="369332"/>
          </a:xfrm>
          <a:prstGeom prst="rect">
            <a:avLst/>
          </a:prstGeom>
          <a:noFill/>
        </p:spPr>
        <p:txBody>
          <a:bodyPr wrap="none" rtlCol="0">
            <a:spAutoFit/>
          </a:bodyPr>
          <a:lstStyle/>
          <a:p>
            <a:r>
              <a:rPr lang="en-AU" dirty="0" smtClean="0"/>
              <a:t>#container</a:t>
            </a:r>
            <a:endParaRPr lang="en-AU" dirty="0"/>
          </a:p>
        </p:txBody>
      </p:sp>
    </p:spTree>
    <p:extLst>
      <p:ext uri="{BB962C8B-B14F-4D97-AF65-F5344CB8AC3E}">
        <p14:creationId xmlns:p14="http://schemas.microsoft.com/office/powerpoint/2010/main" val="6883219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72816"/>
            <a:ext cx="28670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AU" dirty="0" smtClean="0"/>
              <a:t>Let’s start building</a:t>
            </a:r>
            <a:endParaRPr lang="en-AU"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856087"/>
            <a:ext cx="3595835" cy="239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r>
              <a:rPr lang="en-AU" dirty="0" smtClean="0"/>
              <a:t>Open Dreamweaver</a:t>
            </a:r>
          </a:p>
          <a:p>
            <a:r>
              <a:rPr lang="en-AU" dirty="0" smtClean="0"/>
              <a:t>Site &gt; New </a:t>
            </a:r>
            <a:r>
              <a:rPr lang="en-AU" dirty="0"/>
              <a:t>S</a:t>
            </a:r>
            <a:r>
              <a:rPr lang="en-AU" dirty="0" smtClean="0"/>
              <a:t>ite …</a:t>
            </a:r>
          </a:p>
          <a:p>
            <a:endParaRPr lang="en-AU" dirty="0" smtClean="0"/>
          </a:p>
          <a:p>
            <a:r>
              <a:rPr lang="en-AU" dirty="0" smtClean="0"/>
              <a:t>Navigate to Local Site </a:t>
            </a:r>
            <a:r>
              <a:rPr lang="en-AU" dirty="0"/>
              <a:t>F</a:t>
            </a:r>
            <a:r>
              <a:rPr lang="en-AU" dirty="0" smtClean="0"/>
              <a:t>older announced</a:t>
            </a:r>
          </a:p>
          <a:p>
            <a:r>
              <a:rPr lang="en-AU" dirty="0" smtClean="0"/>
              <a:t>Select PixelEd PD CSS folder</a:t>
            </a:r>
          </a:p>
          <a:p>
            <a:r>
              <a:rPr lang="en-AU" dirty="0" smtClean="0"/>
              <a:t>Save</a:t>
            </a:r>
          </a:p>
          <a:p>
            <a:endParaRPr lang="en-AU" dirty="0"/>
          </a:p>
        </p:txBody>
      </p:sp>
    </p:spTree>
    <p:extLst>
      <p:ext uri="{BB962C8B-B14F-4D97-AF65-F5344CB8AC3E}">
        <p14:creationId xmlns:p14="http://schemas.microsoft.com/office/powerpoint/2010/main" val="39373276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Let’s start building:</a:t>
            </a:r>
            <a:endParaRPr lang="en-AU" dirty="0"/>
          </a:p>
        </p:txBody>
      </p:sp>
      <p:sp>
        <p:nvSpPr>
          <p:cNvPr id="3" name="Content Placeholder 2"/>
          <p:cNvSpPr>
            <a:spLocks noGrp="1"/>
          </p:cNvSpPr>
          <p:nvPr>
            <p:ph idx="1"/>
          </p:nvPr>
        </p:nvSpPr>
        <p:spPr>
          <a:xfrm>
            <a:off x="539552" y="1987015"/>
            <a:ext cx="8075240" cy="4625609"/>
          </a:xfrm>
        </p:spPr>
        <p:txBody>
          <a:bodyPr/>
          <a:lstStyle/>
          <a:p>
            <a:r>
              <a:rPr lang="en-AU" dirty="0" smtClean="0"/>
              <a:t>Select Window &gt; Files</a:t>
            </a:r>
          </a:p>
          <a:p>
            <a:endParaRPr lang="en-AU" dirty="0"/>
          </a:p>
          <a:p>
            <a:endParaRPr lang="en-AU" dirty="0" smtClean="0"/>
          </a:p>
          <a:p>
            <a:endParaRPr lang="en-AU" dirty="0"/>
          </a:p>
          <a:p>
            <a:r>
              <a:rPr lang="en-AU" dirty="0" smtClean="0"/>
              <a:t>D/click these files to </a:t>
            </a:r>
            <a:r>
              <a:rPr lang="en-AU" dirty="0"/>
              <a:t>open </a:t>
            </a:r>
            <a:r>
              <a:rPr lang="en-AU" dirty="0" smtClean="0"/>
              <a:t>:</a:t>
            </a:r>
          </a:p>
          <a:p>
            <a:pPr marL="1717675" indent="-457200">
              <a:buFont typeface="Arial" pitchFamily="34" charset="0"/>
              <a:buChar char="•"/>
            </a:pPr>
            <a:r>
              <a:rPr lang="en-AU" i="1" dirty="0" smtClean="0"/>
              <a:t>liquid.html  </a:t>
            </a:r>
          </a:p>
          <a:p>
            <a:pPr marL="1717675" indent="-457200">
              <a:buFont typeface="Arial" pitchFamily="34" charset="0"/>
              <a:buChar char="•"/>
            </a:pPr>
            <a:r>
              <a:rPr lang="en-AU" i="1" dirty="0"/>
              <a:t>m</a:t>
            </a:r>
            <a:r>
              <a:rPr lang="en-AU" i="1" dirty="0" smtClean="0"/>
              <a:t>ystyle.css</a:t>
            </a:r>
            <a:endParaRPr lang="en-AU"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4975" y="1988840"/>
            <a:ext cx="2867425" cy="3029373"/>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450" y="3626984"/>
            <a:ext cx="226695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005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Let’s start building:</a:t>
            </a:r>
            <a:endParaRPr lang="en-AU" dirty="0"/>
          </a:p>
        </p:txBody>
      </p:sp>
      <p:sp>
        <p:nvSpPr>
          <p:cNvPr id="5" name="Content Placeholder 4"/>
          <p:cNvSpPr>
            <a:spLocks noGrp="1"/>
          </p:cNvSpPr>
          <p:nvPr>
            <p:ph idx="1"/>
          </p:nvPr>
        </p:nvSpPr>
        <p:spPr>
          <a:xfrm>
            <a:off x="457200" y="1775191"/>
            <a:ext cx="8219256" cy="4625609"/>
          </a:xfrm>
        </p:spPr>
        <p:txBody>
          <a:bodyPr/>
          <a:lstStyle/>
          <a:p>
            <a:pPr marL="118872" indent="0">
              <a:buNone/>
            </a:pPr>
            <a:r>
              <a:rPr lang="en-AU" dirty="0" smtClean="0"/>
              <a:t>Both files can now be accessed</a:t>
            </a:r>
          </a:p>
          <a:p>
            <a:pPr marL="118872" indent="0">
              <a:buNone/>
            </a:pPr>
            <a:r>
              <a:rPr lang="en-AU" dirty="0" smtClean="0"/>
              <a:t> at the top left</a:t>
            </a:r>
          </a:p>
          <a:p>
            <a:pPr marL="118872" indent="0">
              <a:buNone/>
            </a:pPr>
            <a:endParaRPr lang="en-AU" dirty="0" smtClean="0"/>
          </a:p>
          <a:p>
            <a:pPr marL="118872" indent="0">
              <a:buNone/>
            </a:pPr>
            <a:endParaRPr lang="en-AU" dirty="0"/>
          </a:p>
          <a:p>
            <a:pPr marL="118872" indent="0">
              <a:buNone/>
            </a:pPr>
            <a:r>
              <a:rPr lang="en-AU" dirty="0" smtClean="0"/>
              <a:t>Both files will be mostly empty, but we will change that!</a:t>
            </a:r>
          </a:p>
          <a:p>
            <a:pPr marL="118872" indent="0">
              <a:buNone/>
            </a:pPr>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996" y="1916830"/>
            <a:ext cx="20955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4415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Link the files</a:t>
            </a:r>
            <a:endParaRPr lang="en-AU" dirty="0"/>
          </a:p>
        </p:txBody>
      </p:sp>
      <p:sp>
        <p:nvSpPr>
          <p:cNvPr id="3" name="Content Placeholder 2"/>
          <p:cNvSpPr>
            <a:spLocks noGrp="1"/>
          </p:cNvSpPr>
          <p:nvPr>
            <p:ph idx="1"/>
          </p:nvPr>
        </p:nvSpPr>
        <p:spPr/>
        <p:txBody>
          <a:bodyPr/>
          <a:lstStyle/>
          <a:p>
            <a:r>
              <a:rPr lang="en-AU" i="1" dirty="0" smtClean="0"/>
              <a:t>mystyle.css</a:t>
            </a:r>
            <a:r>
              <a:rPr lang="en-AU" dirty="0" smtClean="0"/>
              <a:t> is an </a:t>
            </a:r>
            <a:r>
              <a:rPr lang="en-AU" dirty="0"/>
              <a:t>E</a:t>
            </a:r>
            <a:r>
              <a:rPr lang="en-AU" dirty="0" smtClean="0"/>
              <a:t>xternal </a:t>
            </a:r>
            <a:r>
              <a:rPr lang="en-AU" dirty="0"/>
              <a:t>S</a:t>
            </a:r>
            <a:r>
              <a:rPr lang="en-AU" dirty="0" smtClean="0"/>
              <a:t>tyle </a:t>
            </a:r>
            <a:r>
              <a:rPr lang="en-AU" dirty="0"/>
              <a:t>S</a:t>
            </a:r>
            <a:r>
              <a:rPr lang="en-AU" dirty="0" smtClean="0"/>
              <a:t>heet</a:t>
            </a:r>
          </a:p>
          <a:p>
            <a:r>
              <a:rPr lang="en-AU" dirty="0" smtClean="0"/>
              <a:t>We need to link it to </a:t>
            </a:r>
            <a:r>
              <a:rPr lang="en-AU" i="1" dirty="0" smtClean="0"/>
              <a:t>liquid.html</a:t>
            </a:r>
            <a:r>
              <a:rPr lang="en-AU" dirty="0" smtClean="0"/>
              <a:t> </a:t>
            </a:r>
          </a:p>
          <a:p>
            <a:r>
              <a:rPr lang="en-AU" dirty="0" smtClean="0"/>
              <a:t>Make sure </a:t>
            </a:r>
            <a:r>
              <a:rPr lang="en-AU" i="1" dirty="0" smtClean="0"/>
              <a:t>liquid.html</a:t>
            </a:r>
            <a:r>
              <a:rPr lang="en-AU" dirty="0" smtClean="0"/>
              <a:t> is </a:t>
            </a:r>
            <a:r>
              <a:rPr lang="en-AU" dirty="0"/>
              <a:t>the </a:t>
            </a:r>
            <a:r>
              <a:rPr lang="en-AU" dirty="0" smtClean="0"/>
              <a:t>visible file, and in Code View</a:t>
            </a:r>
          </a:p>
          <a:p>
            <a:r>
              <a:rPr lang="en-AU" dirty="0"/>
              <a:t>Select Window &gt; </a:t>
            </a:r>
            <a:r>
              <a:rPr lang="en-AU" dirty="0" smtClean="0"/>
              <a:t>CSS Styles</a:t>
            </a:r>
          </a:p>
          <a:p>
            <a:r>
              <a:rPr lang="en-AU" dirty="0" smtClean="0"/>
              <a:t>Click the little chain link</a:t>
            </a:r>
          </a:p>
          <a:p>
            <a:r>
              <a:rPr lang="en-AU" dirty="0" smtClean="0"/>
              <a:t>Browse and select </a:t>
            </a:r>
            <a:r>
              <a:rPr lang="en-AU" i="1" dirty="0" smtClean="0"/>
              <a:t>mystyle.css </a:t>
            </a:r>
          </a:p>
          <a:p>
            <a:r>
              <a:rPr lang="en-AU" dirty="0" smtClean="0"/>
              <a:t>Click OK and OK again</a:t>
            </a:r>
          </a:p>
          <a:p>
            <a:r>
              <a:rPr lang="en-AU" dirty="0" smtClean="0"/>
              <a:t>Check the HTML code for the link if you wish</a:t>
            </a:r>
          </a:p>
          <a:p>
            <a:endParaRPr lang="en-AU" dirty="0" smtClean="0"/>
          </a:p>
          <a:p>
            <a:endParaRPr lang="en-AU" dirty="0"/>
          </a:p>
          <a:p>
            <a:endParaRPr lang="en-AU" dirty="0" smtClean="0"/>
          </a:p>
          <a:p>
            <a:endParaRPr lang="en-AU" dirty="0" smtClean="0"/>
          </a:p>
          <a:p>
            <a:endParaRPr lang="en-AU" dirty="0"/>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312" y="3294643"/>
            <a:ext cx="2038635" cy="2333951"/>
          </a:xfrm>
          <a:prstGeom prst="rect">
            <a:avLst/>
          </a:prstGeom>
        </p:spPr>
      </p:pic>
      <p:cxnSp>
        <p:nvCxnSpPr>
          <p:cNvPr id="6" name="Straight Arrow Connector 5"/>
          <p:cNvCxnSpPr/>
          <p:nvPr/>
        </p:nvCxnSpPr>
        <p:spPr>
          <a:xfrm>
            <a:off x="5081176" y="4581128"/>
            <a:ext cx="2448272"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4374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Style the &lt;body&gt; tag</a:t>
            </a:r>
            <a:endParaRPr lang="en-AU" dirty="0"/>
          </a:p>
        </p:txBody>
      </p:sp>
      <p:sp>
        <p:nvSpPr>
          <p:cNvPr id="3" name="Content Placeholder 2"/>
          <p:cNvSpPr>
            <a:spLocks noGrp="1"/>
          </p:cNvSpPr>
          <p:nvPr>
            <p:ph idx="1"/>
          </p:nvPr>
        </p:nvSpPr>
        <p:spPr/>
        <p:txBody>
          <a:bodyPr/>
          <a:lstStyle/>
          <a:p>
            <a:r>
              <a:rPr lang="en-AU" dirty="0" smtClean="0"/>
              <a:t>The &lt;body&gt; tag represents the whole screen</a:t>
            </a:r>
          </a:p>
          <a:p>
            <a:r>
              <a:rPr lang="en-AU" dirty="0" smtClean="0"/>
              <a:t>It is the background to your webpage</a:t>
            </a:r>
          </a:p>
          <a:p>
            <a:endParaRPr lang="en-AU" dirty="0" smtClean="0"/>
          </a:p>
          <a:p>
            <a:r>
              <a:rPr lang="en-AU" dirty="0" smtClean="0"/>
              <a:t>Go to CSS styles again </a:t>
            </a:r>
          </a:p>
          <a:p>
            <a:r>
              <a:rPr lang="en-AU" dirty="0" smtClean="0"/>
              <a:t>Click the </a:t>
            </a:r>
            <a:r>
              <a:rPr lang="en-AU" sz="4800" dirty="0" smtClean="0"/>
              <a:t>+</a:t>
            </a:r>
            <a:r>
              <a:rPr lang="en-AU" dirty="0" smtClean="0"/>
              <a:t> icon</a:t>
            </a:r>
          </a:p>
          <a:p>
            <a:endParaRPr lang="en-AU" dirty="0"/>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5" y="3861048"/>
            <a:ext cx="2038635" cy="2333951"/>
          </a:xfrm>
          <a:prstGeom prst="rect">
            <a:avLst/>
          </a:prstGeom>
        </p:spPr>
      </p:pic>
      <p:cxnSp>
        <p:nvCxnSpPr>
          <p:cNvPr id="6" name="Straight Arrow Connector 5"/>
          <p:cNvCxnSpPr/>
          <p:nvPr/>
        </p:nvCxnSpPr>
        <p:spPr>
          <a:xfrm>
            <a:off x="3635896" y="4365104"/>
            <a:ext cx="3888432"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0838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9750" y="188913"/>
            <a:ext cx="8229600" cy="1252537"/>
          </a:xfrm>
        </p:spPr>
        <p:txBody>
          <a:bodyPr/>
          <a:lstStyle/>
          <a:p>
            <a:r>
              <a:rPr lang="en-AU" dirty="0" smtClean="0"/>
              <a:t>Style the &lt;body&gt; tag</a:t>
            </a:r>
            <a:endParaRPr lang="en-AU" dirty="0"/>
          </a:p>
        </p:txBody>
      </p:sp>
      <p:sp>
        <p:nvSpPr>
          <p:cNvPr id="9" name="Content Placeholder 8"/>
          <p:cNvSpPr>
            <a:spLocks noGrp="1"/>
          </p:cNvSpPr>
          <p:nvPr>
            <p:ph idx="1"/>
          </p:nvPr>
        </p:nvSpPr>
        <p:spPr/>
        <p:txBody>
          <a:bodyPr/>
          <a:lstStyle/>
          <a:p>
            <a:r>
              <a:rPr lang="en-AU" dirty="0" smtClean="0"/>
              <a:t>Choose Tag for selector type </a:t>
            </a:r>
          </a:p>
          <a:p>
            <a:r>
              <a:rPr lang="en-AU" dirty="0" smtClean="0"/>
              <a:t>Type or select ‘body’ for selector name</a:t>
            </a:r>
          </a:p>
          <a:p>
            <a:r>
              <a:rPr lang="en-AU" dirty="0" smtClean="0"/>
              <a:t>Click OK</a:t>
            </a:r>
          </a:p>
          <a:p>
            <a:endParaRPr lang="en-AU"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2852108"/>
            <a:ext cx="4755599" cy="3790310"/>
          </a:xfrm>
          <a:prstGeom prst="rect">
            <a:avLst/>
          </a:prstGeom>
        </p:spPr>
      </p:pic>
    </p:spTree>
    <p:extLst>
      <p:ext uri="{BB962C8B-B14F-4D97-AF65-F5344CB8AC3E}">
        <p14:creationId xmlns:p14="http://schemas.microsoft.com/office/powerpoint/2010/main" val="3831211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HTML</a:t>
            </a:r>
            <a:endParaRPr lang="en-AU" dirty="0"/>
          </a:p>
        </p:txBody>
      </p:sp>
      <p:sp>
        <p:nvSpPr>
          <p:cNvPr id="3" name="Content Placeholder 2"/>
          <p:cNvSpPr>
            <a:spLocks noGrp="1"/>
          </p:cNvSpPr>
          <p:nvPr>
            <p:ph idx="1"/>
          </p:nvPr>
        </p:nvSpPr>
        <p:spPr/>
        <p:txBody>
          <a:bodyPr>
            <a:normAutofit/>
          </a:bodyPr>
          <a:lstStyle/>
          <a:p>
            <a:pPr marL="118872" indent="0">
              <a:buNone/>
            </a:pPr>
            <a:r>
              <a:rPr lang="en-AU" dirty="0" smtClean="0"/>
              <a:t>Commonly recognised </a:t>
            </a:r>
            <a:r>
              <a:rPr lang="en-AU" dirty="0"/>
              <a:t>tags are: </a:t>
            </a:r>
            <a:endParaRPr lang="en-AU" dirty="0" smtClean="0"/>
          </a:p>
          <a:p>
            <a:pPr marL="118872" indent="0">
              <a:buNone/>
            </a:pPr>
            <a:endParaRPr lang="en-AU" dirty="0"/>
          </a:p>
          <a:p>
            <a:pPr marL="1343025" indent="-457200">
              <a:buFont typeface="Wingdings" pitchFamily="2" charset="2"/>
              <a:buChar char="§"/>
            </a:pPr>
            <a:r>
              <a:rPr lang="en-AU" dirty="0"/>
              <a:t>&lt;body&gt; for the whole </a:t>
            </a:r>
            <a:r>
              <a:rPr lang="en-AU" dirty="0" smtClean="0"/>
              <a:t>screen</a:t>
            </a:r>
          </a:p>
          <a:p>
            <a:pPr marL="1343025" indent="-457200">
              <a:buFont typeface="Wingdings" pitchFamily="2" charset="2"/>
              <a:buChar char="§"/>
            </a:pPr>
            <a:endParaRPr lang="en-AU" dirty="0"/>
          </a:p>
          <a:p>
            <a:pPr marL="1343025" indent="-457200">
              <a:buFont typeface="Wingdings" pitchFamily="2" charset="2"/>
              <a:buChar char="§"/>
            </a:pPr>
            <a:r>
              <a:rPr lang="en-AU" dirty="0"/>
              <a:t>&lt;head&gt; for info not displayed on </a:t>
            </a:r>
            <a:r>
              <a:rPr lang="en-AU" dirty="0" smtClean="0"/>
              <a:t>screen</a:t>
            </a:r>
          </a:p>
          <a:p>
            <a:pPr marL="1343025" indent="-457200">
              <a:buFont typeface="Wingdings" pitchFamily="2" charset="2"/>
              <a:buChar char="§"/>
            </a:pPr>
            <a:endParaRPr lang="en-AU" dirty="0"/>
          </a:p>
          <a:p>
            <a:pPr marL="1343025" indent="-457200">
              <a:buFont typeface="Wingdings" pitchFamily="2" charset="2"/>
              <a:buChar char="§"/>
            </a:pPr>
            <a:r>
              <a:rPr lang="en-AU" dirty="0"/>
              <a:t>&lt;p&gt;, &lt;</a:t>
            </a:r>
            <a:r>
              <a:rPr lang="en-AU" dirty="0" err="1"/>
              <a:t>img</a:t>
            </a:r>
            <a:r>
              <a:rPr lang="en-AU" dirty="0"/>
              <a:t>&gt;, &lt;a&gt;</a:t>
            </a:r>
          </a:p>
          <a:p>
            <a:pPr marL="617538" indent="-319088"/>
            <a:endParaRPr lang="en-AU" dirty="0"/>
          </a:p>
        </p:txBody>
      </p:sp>
    </p:spTree>
    <p:extLst>
      <p:ext uri="{BB962C8B-B14F-4D97-AF65-F5344CB8AC3E}">
        <p14:creationId xmlns:p14="http://schemas.microsoft.com/office/powerpoint/2010/main" val="18968308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AU" sz="2800" dirty="0" smtClean="0"/>
              <a:t>Choose Background from the Dialogue that appears</a:t>
            </a:r>
          </a:p>
          <a:p>
            <a:r>
              <a:rPr lang="en-AU" sz="2800" dirty="0" smtClean="0"/>
              <a:t>Enter these styles (or just copy into </a:t>
            </a:r>
            <a:r>
              <a:rPr lang="en-AU" sz="2800" i="1" dirty="0" smtClean="0"/>
              <a:t>mystyle.css </a:t>
            </a:r>
            <a:r>
              <a:rPr lang="en-AU" sz="2800" dirty="0" smtClean="0"/>
              <a:t> as it appears here – easier)</a:t>
            </a:r>
          </a:p>
          <a:p>
            <a:pPr marL="118872" indent="0">
              <a:buNone/>
            </a:pPr>
            <a:r>
              <a:rPr lang="en-AU" sz="2800" dirty="0">
                <a:solidFill>
                  <a:srgbClr val="00B050"/>
                </a:solidFill>
                <a:latin typeface="Verdana Ref" pitchFamily="34" charset="0"/>
              </a:rPr>
              <a:t>body {</a:t>
            </a:r>
          </a:p>
          <a:p>
            <a:pPr marL="118872" indent="0">
              <a:buNone/>
            </a:pPr>
            <a:r>
              <a:rPr lang="en-AU" sz="2800" dirty="0" smtClean="0">
                <a:solidFill>
                  <a:srgbClr val="00B050"/>
                </a:solidFill>
                <a:latin typeface="Verdana Ref" pitchFamily="34" charset="0"/>
              </a:rPr>
              <a:t>background-</a:t>
            </a:r>
            <a:r>
              <a:rPr lang="en-AU" sz="2800" dirty="0" err="1" smtClean="0">
                <a:solidFill>
                  <a:srgbClr val="00B050"/>
                </a:solidFill>
                <a:latin typeface="Verdana Ref" pitchFamily="34" charset="0"/>
              </a:rPr>
              <a:t>color</a:t>
            </a:r>
            <a:r>
              <a:rPr lang="en-AU" sz="2800" dirty="0">
                <a:solidFill>
                  <a:srgbClr val="00B050"/>
                </a:solidFill>
                <a:latin typeface="Verdana Ref" pitchFamily="34" charset="0"/>
              </a:rPr>
              <a:t>: #</a:t>
            </a:r>
            <a:r>
              <a:rPr lang="en-AU" sz="2800" dirty="0" err="1">
                <a:solidFill>
                  <a:srgbClr val="00B050"/>
                </a:solidFill>
                <a:latin typeface="Verdana Ref" pitchFamily="34" charset="0"/>
              </a:rPr>
              <a:t>ffffff</a:t>
            </a:r>
            <a:r>
              <a:rPr lang="en-AU" sz="2800" dirty="0">
                <a:solidFill>
                  <a:srgbClr val="00B050"/>
                </a:solidFill>
                <a:latin typeface="Verdana Ref" pitchFamily="34" charset="0"/>
              </a:rPr>
              <a:t>;</a:t>
            </a:r>
          </a:p>
          <a:p>
            <a:pPr marL="118872" indent="0">
              <a:buNone/>
            </a:pPr>
            <a:r>
              <a:rPr lang="en-AU" sz="2800" dirty="0">
                <a:solidFill>
                  <a:srgbClr val="00B050"/>
                </a:solidFill>
                <a:latin typeface="Verdana Ref" pitchFamily="34" charset="0"/>
              </a:rPr>
              <a:t>background-image: </a:t>
            </a:r>
            <a:r>
              <a:rPr lang="en-AU" sz="2800" dirty="0" err="1">
                <a:solidFill>
                  <a:srgbClr val="00B050"/>
                </a:solidFill>
                <a:latin typeface="Verdana Ref" pitchFamily="34" charset="0"/>
              </a:rPr>
              <a:t>url</a:t>
            </a:r>
            <a:r>
              <a:rPr lang="en-AU" sz="2800" dirty="0">
                <a:solidFill>
                  <a:srgbClr val="00B050"/>
                </a:solidFill>
                <a:latin typeface="Verdana Ref" pitchFamily="34" charset="0"/>
              </a:rPr>
              <a:t>(images/gradient.png);</a:t>
            </a:r>
          </a:p>
          <a:p>
            <a:pPr marL="118872" indent="0">
              <a:buNone/>
            </a:pPr>
            <a:r>
              <a:rPr lang="en-AU" sz="2800" dirty="0">
                <a:solidFill>
                  <a:srgbClr val="00B050"/>
                </a:solidFill>
                <a:latin typeface="Verdana Ref" pitchFamily="34" charset="0"/>
              </a:rPr>
              <a:t>background-repeat: repeat-x</a:t>
            </a:r>
            <a:r>
              <a:rPr lang="en-AU" sz="2800" dirty="0" smtClean="0">
                <a:solidFill>
                  <a:srgbClr val="00B050"/>
                </a:solidFill>
                <a:latin typeface="Verdana Ref" pitchFamily="34" charset="0"/>
              </a:rPr>
              <a:t>;</a:t>
            </a:r>
          </a:p>
          <a:p>
            <a:pPr marL="118872" indent="0">
              <a:buNone/>
            </a:pPr>
            <a:r>
              <a:rPr lang="en-AU" sz="2800" dirty="0" smtClean="0">
                <a:solidFill>
                  <a:srgbClr val="00B050"/>
                </a:solidFill>
                <a:latin typeface="Verdana Ref" pitchFamily="34" charset="0"/>
              </a:rPr>
              <a:t>background-attachment</a:t>
            </a:r>
            <a:r>
              <a:rPr lang="en-AU" sz="2800" dirty="0">
                <a:solidFill>
                  <a:srgbClr val="00B050"/>
                </a:solidFill>
                <a:latin typeface="Verdana Ref" pitchFamily="34" charset="0"/>
              </a:rPr>
              <a:t>: scroll;</a:t>
            </a:r>
          </a:p>
          <a:p>
            <a:pPr marL="118872" indent="0">
              <a:buNone/>
            </a:pPr>
            <a:r>
              <a:rPr lang="en-AU" sz="2800" dirty="0">
                <a:solidFill>
                  <a:srgbClr val="00B050"/>
                </a:solidFill>
                <a:latin typeface="Verdana Ref" pitchFamily="34" charset="0"/>
              </a:rPr>
              <a:t>background-position: 0px </a:t>
            </a:r>
            <a:r>
              <a:rPr lang="en-AU" sz="2800" dirty="0" err="1">
                <a:solidFill>
                  <a:srgbClr val="00B050"/>
                </a:solidFill>
                <a:latin typeface="Verdana Ref" pitchFamily="34" charset="0"/>
              </a:rPr>
              <a:t>0px</a:t>
            </a:r>
            <a:r>
              <a:rPr lang="en-AU" sz="2800" dirty="0" smtClean="0">
                <a:solidFill>
                  <a:srgbClr val="00B050"/>
                </a:solidFill>
                <a:latin typeface="Verdana Ref" pitchFamily="34" charset="0"/>
              </a:rPr>
              <a:t>;</a:t>
            </a:r>
          </a:p>
          <a:p>
            <a:pPr marL="118872" indent="0">
              <a:buNone/>
            </a:pPr>
            <a:r>
              <a:rPr lang="en-AU" sz="2800" dirty="0" smtClean="0">
                <a:solidFill>
                  <a:srgbClr val="00B050"/>
                </a:solidFill>
                <a:latin typeface="Verdana Ref" pitchFamily="34" charset="0"/>
              </a:rPr>
              <a:t>}</a:t>
            </a:r>
            <a:endParaRPr lang="en-AU" sz="2800" dirty="0">
              <a:solidFill>
                <a:srgbClr val="00B050"/>
              </a:solidFill>
              <a:latin typeface="Verdana Ref" pitchFamily="34" charset="0"/>
            </a:endParaRPr>
          </a:p>
        </p:txBody>
      </p:sp>
      <p:sp>
        <p:nvSpPr>
          <p:cNvPr id="4" name="Title 1"/>
          <p:cNvSpPr>
            <a:spLocks noGrp="1"/>
          </p:cNvSpPr>
          <p:nvPr>
            <p:ph type="title"/>
          </p:nvPr>
        </p:nvSpPr>
        <p:spPr/>
        <p:txBody>
          <a:bodyPr/>
          <a:lstStyle/>
          <a:p>
            <a:r>
              <a:rPr lang="en-AU" dirty="0" smtClean="0"/>
              <a:t>Style the &lt;body&gt; tag</a:t>
            </a:r>
            <a:endParaRPr lang="en-AU" dirty="0"/>
          </a:p>
        </p:txBody>
      </p:sp>
    </p:spTree>
    <p:extLst>
      <p:ext uri="{BB962C8B-B14F-4D97-AF65-F5344CB8AC3E}">
        <p14:creationId xmlns:p14="http://schemas.microsoft.com/office/powerpoint/2010/main" val="17662557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AU" dirty="0" smtClean="0"/>
              <a:t>Style the &lt;body&gt; tag</a:t>
            </a:r>
            <a:endParaRPr lang="en-A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3027000"/>
            <a:ext cx="4299942" cy="308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457200" y="1775191"/>
            <a:ext cx="8363272" cy="4625609"/>
          </a:xfrm>
        </p:spPr>
        <p:txBody>
          <a:bodyPr>
            <a:normAutofit/>
          </a:bodyPr>
          <a:lstStyle/>
          <a:p>
            <a:r>
              <a:rPr lang="en-AU" dirty="0" smtClean="0"/>
              <a:t>You should have this if you have used the dialogue box. Press OK.</a:t>
            </a:r>
          </a:p>
          <a:p>
            <a:endParaRPr lang="en-AU" dirty="0"/>
          </a:p>
        </p:txBody>
      </p:sp>
    </p:spTree>
    <p:extLst>
      <p:ext uri="{BB962C8B-B14F-4D97-AF65-F5344CB8AC3E}">
        <p14:creationId xmlns:p14="http://schemas.microsoft.com/office/powerpoint/2010/main" val="19926402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AU" dirty="0" smtClean="0"/>
              <a:t>Style the &lt;body&gt; tag</a:t>
            </a:r>
            <a:endParaRPr lang="en-AU" dirty="0"/>
          </a:p>
        </p:txBody>
      </p:sp>
      <p:sp>
        <p:nvSpPr>
          <p:cNvPr id="5" name="Content Placeholder 4"/>
          <p:cNvSpPr>
            <a:spLocks noGrp="1"/>
          </p:cNvSpPr>
          <p:nvPr>
            <p:ph idx="1"/>
          </p:nvPr>
        </p:nvSpPr>
        <p:spPr>
          <a:xfrm>
            <a:off x="395536" y="1700808"/>
            <a:ext cx="8208912" cy="4625609"/>
          </a:xfrm>
        </p:spPr>
        <p:txBody>
          <a:bodyPr/>
          <a:lstStyle/>
          <a:p>
            <a:r>
              <a:rPr lang="en-AU" dirty="0" smtClean="0"/>
              <a:t>Save your </a:t>
            </a:r>
            <a:r>
              <a:rPr lang="en-AU" i="1" dirty="0" smtClean="0"/>
              <a:t>mystyle.css</a:t>
            </a:r>
          </a:p>
          <a:p>
            <a:r>
              <a:rPr lang="en-AU" dirty="0" smtClean="0"/>
              <a:t>Open your </a:t>
            </a:r>
            <a:r>
              <a:rPr lang="en-AU" i="1" dirty="0" smtClean="0"/>
              <a:t>liquid.html</a:t>
            </a:r>
            <a:r>
              <a:rPr lang="en-AU" dirty="0" smtClean="0"/>
              <a:t> in Design View</a:t>
            </a:r>
          </a:p>
          <a:p>
            <a:r>
              <a:rPr lang="en-AU" dirty="0"/>
              <a:t> </a:t>
            </a:r>
            <a:r>
              <a:rPr lang="en-AU" dirty="0" smtClean="0"/>
              <a:t>You should see this background:</a:t>
            </a:r>
          </a:p>
          <a:p>
            <a:endParaRPr lang="en-AU" dirty="0" smtClean="0"/>
          </a:p>
          <a:p>
            <a:endParaRPr lang="en-AU"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384578"/>
            <a:ext cx="5993268" cy="336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1112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T</a:t>
            </a:r>
            <a:r>
              <a:rPr lang="en-AU" dirty="0" smtClean="0"/>
              <a:t>he DIVs</a:t>
            </a:r>
            <a:endParaRPr lang="en-AU" dirty="0"/>
          </a:p>
        </p:txBody>
      </p:sp>
      <p:sp>
        <p:nvSpPr>
          <p:cNvPr id="7" name="Text Placeholder 6"/>
          <p:cNvSpPr>
            <a:spLocks noGrp="1"/>
          </p:cNvSpPr>
          <p:nvPr>
            <p:ph type="body" idx="1"/>
          </p:nvPr>
        </p:nvSpPr>
        <p:spPr/>
        <p:txBody>
          <a:bodyPr>
            <a:normAutofit/>
          </a:bodyPr>
          <a:lstStyle/>
          <a:p>
            <a:r>
              <a:rPr lang="en-AU" sz="2800" dirty="0" smtClean="0"/>
              <a:t>Adding and styling them</a:t>
            </a:r>
            <a:endParaRPr lang="en-AU" sz="2800" dirty="0"/>
          </a:p>
        </p:txBody>
      </p:sp>
    </p:spTree>
    <p:extLst>
      <p:ext uri="{BB962C8B-B14F-4D97-AF65-F5344CB8AC3E}">
        <p14:creationId xmlns:p14="http://schemas.microsoft.com/office/powerpoint/2010/main" val="2142032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Create a #container ID</a:t>
            </a:r>
            <a:endParaRPr lang="en-AU" dirty="0"/>
          </a:p>
        </p:txBody>
      </p:sp>
      <p:sp>
        <p:nvSpPr>
          <p:cNvPr id="5" name="Content Placeholder 4"/>
          <p:cNvSpPr>
            <a:spLocks noGrp="1"/>
          </p:cNvSpPr>
          <p:nvPr>
            <p:ph idx="1"/>
          </p:nvPr>
        </p:nvSpPr>
        <p:spPr/>
        <p:txBody>
          <a:bodyPr/>
          <a:lstStyle/>
          <a:p>
            <a:pPr marL="118872" indent="0">
              <a:buNone/>
            </a:pPr>
            <a:r>
              <a:rPr lang="en-AU" dirty="0" smtClean="0"/>
              <a:t>Type the following into </a:t>
            </a:r>
            <a:r>
              <a:rPr lang="en-AU" i="1" dirty="0" smtClean="0"/>
              <a:t>mystyle.css</a:t>
            </a:r>
          </a:p>
          <a:p>
            <a:pPr marL="118872" indent="0">
              <a:buNone/>
            </a:pPr>
            <a:r>
              <a:rPr lang="en-AU" dirty="0" smtClean="0">
                <a:solidFill>
                  <a:srgbClr val="00B050"/>
                </a:solidFill>
                <a:latin typeface="Verdana Ref" pitchFamily="34" charset="0"/>
              </a:rPr>
              <a:t>#container </a:t>
            </a:r>
            <a:r>
              <a:rPr lang="en-AU" dirty="0">
                <a:solidFill>
                  <a:srgbClr val="00B050"/>
                </a:solidFill>
                <a:latin typeface="Verdana Ref" pitchFamily="34" charset="0"/>
              </a:rPr>
              <a:t>{</a:t>
            </a:r>
          </a:p>
          <a:p>
            <a:pPr marL="118872" indent="0">
              <a:buNone/>
            </a:pPr>
            <a:r>
              <a:rPr lang="en-AU" dirty="0">
                <a:solidFill>
                  <a:srgbClr val="00B050"/>
                </a:solidFill>
                <a:latin typeface="Verdana Ref" pitchFamily="34" charset="0"/>
              </a:rPr>
              <a:t>		</a:t>
            </a:r>
            <a:r>
              <a:rPr lang="en-AU" dirty="0" smtClean="0">
                <a:solidFill>
                  <a:srgbClr val="00B050"/>
                </a:solidFill>
                <a:latin typeface="Verdana Ref" pitchFamily="34" charset="0"/>
              </a:rPr>
              <a:t>width</a:t>
            </a:r>
            <a:r>
              <a:rPr lang="en-AU" dirty="0">
                <a:solidFill>
                  <a:srgbClr val="00B050"/>
                </a:solidFill>
                <a:latin typeface="Verdana Ref" pitchFamily="34" charset="0"/>
              </a:rPr>
              <a:t>: 800px</a:t>
            </a:r>
            <a:r>
              <a:rPr lang="en-AU" dirty="0" smtClean="0">
                <a:solidFill>
                  <a:srgbClr val="00B050"/>
                </a:solidFill>
                <a:latin typeface="Verdana Ref" pitchFamily="34" charset="0"/>
              </a:rPr>
              <a:t>;</a:t>
            </a:r>
          </a:p>
          <a:p>
            <a:pPr marL="118872" indent="0">
              <a:buNone/>
            </a:pPr>
            <a:r>
              <a:rPr lang="en-AU" dirty="0" smtClean="0">
                <a:solidFill>
                  <a:srgbClr val="00B050"/>
                </a:solidFill>
                <a:latin typeface="Verdana Ref" pitchFamily="34" charset="0"/>
              </a:rPr>
              <a:t>		height:700px;</a:t>
            </a:r>
            <a:endParaRPr lang="en-AU" dirty="0">
              <a:solidFill>
                <a:srgbClr val="00B050"/>
              </a:solidFill>
              <a:latin typeface="Verdana Ref" pitchFamily="34" charset="0"/>
            </a:endParaRPr>
          </a:p>
          <a:p>
            <a:pPr marL="118872" indent="0">
              <a:buNone/>
            </a:pPr>
            <a:r>
              <a:rPr lang="en-AU" dirty="0">
                <a:solidFill>
                  <a:srgbClr val="00B050"/>
                </a:solidFill>
                <a:latin typeface="Verdana Ref" pitchFamily="34" charset="0"/>
              </a:rPr>
              <a:t>		margin:0px </a:t>
            </a:r>
            <a:r>
              <a:rPr lang="en-AU" dirty="0" smtClean="0">
                <a:solidFill>
                  <a:srgbClr val="00B050"/>
                </a:solidFill>
                <a:latin typeface="Verdana Ref" pitchFamily="34" charset="0"/>
              </a:rPr>
              <a:t>auto 0px auto;</a:t>
            </a:r>
          </a:p>
          <a:p>
            <a:pPr marL="118872" indent="0">
              <a:buNone/>
            </a:pPr>
            <a:r>
              <a:rPr lang="en-AU" sz="2400" dirty="0" smtClean="0">
                <a:solidFill>
                  <a:schemeClr val="bg1">
                    <a:lumMod val="65000"/>
                  </a:schemeClr>
                </a:solidFill>
                <a:latin typeface="Verdana Ref" pitchFamily="34" charset="0"/>
              </a:rPr>
              <a:t>/*</a:t>
            </a:r>
            <a:r>
              <a:rPr lang="en-AU" sz="2400" dirty="0">
                <a:solidFill>
                  <a:schemeClr val="bg1">
                    <a:lumMod val="65000"/>
                  </a:schemeClr>
                </a:solidFill>
                <a:latin typeface="Verdana Ref" pitchFamily="34" charset="0"/>
              </a:rPr>
              <a:t>auto left and right centres </a:t>
            </a:r>
            <a:r>
              <a:rPr lang="en-AU" sz="2400" dirty="0" smtClean="0">
                <a:solidFill>
                  <a:schemeClr val="bg1">
                    <a:lumMod val="65000"/>
                  </a:schemeClr>
                </a:solidFill>
                <a:latin typeface="Verdana Ref" pitchFamily="34" charset="0"/>
              </a:rPr>
              <a:t>the div*/</a:t>
            </a:r>
            <a:endParaRPr lang="en-AU" sz="2400" dirty="0">
              <a:solidFill>
                <a:schemeClr val="bg1">
                  <a:lumMod val="65000"/>
                </a:schemeClr>
              </a:solidFill>
              <a:latin typeface="Verdana Ref" pitchFamily="34" charset="0"/>
            </a:endParaRPr>
          </a:p>
          <a:p>
            <a:pPr marL="118872" indent="0">
              <a:buNone/>
            </a:pPr>
            <a:r>
              <a:rPr lang="en-AU" dirty="0">
                <a:solidFill>
                  <a:srgbClr val="00B050"/>
                </a:solidFill>
                <a:latin typeface="Verdana Ref" pitchFamily="34" charset="0"/>
              </a:rPr>
              <a:t>	</a:t>
            </a:r>
            <a:r>
              <a:rPr lang="en-AU" dirty="0" smtClean="0">
                <a:solidFill>
                  <a:srgbClr val="00B050"/>
                </a:solidFill>
                <a:latin typeface="Verdana Ref" pitchFamily="34" charset="0"/>
              </a:rPr>
              <a:t>	background-</a:t>
            </a:r>
            <a:r>
              <a:rPr lang="en-AU" dirty="0" err="1" smtClean="0">
                <a:solidFill>
                  <a:srgbClr val="00B050"/>
                </a:solidFill>
                <a:latin typeface="Verdana Ref" pitchFamily="34" charset="0"/>
              </a:rPr>
              <a:t>color</a:t>
            </a:r>
            <a:r>
              <a:rPr lang="en-AU" dirty="0">
                <a:solidFill>
                  <a:srgbClr val="00B050"/>
                </a:solidFill>
                <a:latin typeface="Verdana Ref" pitchFamily="34" charset="0"/>
              </a:rPr>
              <a:t>: </a:t>
            </a:r>
            <a:r>
              <a:rPr lang="en-AU" dirty="0" smtClean="0">
                <a:solidFill>
                  <a:srgbClr val="00B050"/>
                </a:solidFill>
                <a:latin typeface="Verdana Ref" pitchFamily="34" charset="0"/>
              </a:rPr>
              <a:t>#cfc;</a:t>
            </a:r>
          </a:p>
          <a:p>
            <a:pPr marL="118872" indent="0">
              <a:buNone/>
            </a:pPr>
            <a:r>
              <a:rPr lang="en-AU" dirty="0">
                <a:solidFill>
                  <a:srgbClr val="00B050"/>
                </a:solidFill>
                <a:latin typeface="Verdana Ref" pitchFamily="34" charset="0"/>
              </a:rPr>
              <a:t>}</a:t>
            </a:r>
          </a:p>
        </p:txBody>
      </p:sp>
    </p:spTree>
    <p:extLst>
      <p:ext uri="{BB962C8B-B14F-4D97-AF65-F5344CB8AC3E}">
        <p14:creationId xmlns:p14="http://schemas.microsoft.com/office/powerpoint/2010/main" val="18873587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Go to </a:t>
            </a:r>
            <a:r>
              <a:rPr lang="en-AU" i="1" dirty="0" smtClean="0"/>
              <a:t>liquid.html</a:t>
            </a:r>
            <a:r>
              <a:rPr lang="en-AU" dirty="0" smtClean="0"/>
              <a:t> in Design View</a:t>
            </a:r>
          </a:p>
          <a:p>
            <a:r>
              <a:rPr lang="en-AU" dirty="0" smtClean="0"/>
              <a:t>Insert &gt; Layout Objects &gt; </a:t>
            </a:r>
            <a:r>
              <a:rPr lang="en-AU" dirty="0" err="1" smtClean="0"/>
              <a:t>Div</a:t>
            </a:r>
            <a:r>
              <a:rPr lang="en-AU" dirty="0" smtClean="0"/>
              <a:t> tag</a:t>
            </a:r>
          </a:p>
          <a:p>
            <a:r>
              <a:rPr lang="en-AU" dirty="0" smtClean="0"/>
              <a:t>Choose ‘container’ for the ID</a:t>
            </a:r>
          </a:p>
          <a:p>
            <a:r>
              <a:rPr lang="en-AU" dirty="0" smtClean="0"/>
              <a:t>Click OK</a:t>
            </a:r>
          </a:p>
          <a:p>
            <a:endParaRPr lang="en-AU" dirty="0" smtClean="0"/>
          </a:p>
          <a:p>
            <a:endParaRPr lang="en-A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080" y="4005064"/>
            <a:ext cx="482917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a:spLocks noGrp="1"/>
          </p:cNvSpPr>
          <p:nvPr>
            <p:ph type="title"/>
          </p:nvPr>
        </p:nvSpPr>
        <p:spPr/>
        <p:txBody>
          <a:bodyPr/>
          <a:lstStyle/>
          <a:p>
            <a:r>
              <a:rPr lang="en-AU" dirty="0" smtClean="0"/>
              <a:t>Create a #container ID</a:t>
            </a:r>
            <a:endParaRPr lang="en-AU" dirty="0"/>
          </a:p>
        </p:txBody>
      </p:sp>
    </p:spTree>
    <p:extLst>
      <p:ext uri="{BB962C8B-B14F-4D97-AF65-F5344CB8AC3E}">
        <p14:creationId xmlns:p14="http://schemas.microsoft.com/office/powerpoint/2010/main" val="37547442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5191"/>
            <a:ext cx="8003232" cy="4625609"/>
          </a:xfrm>
        </p:spPr>
        <p:txBody>
          <a:bodyPr/>
          <a:lstStyle/>
          <a:p>
            <a:pPr marL="118872" indent="0">
              <a:buNone/>
            </a:pPr>
            <a:r>
              <a:rPr lang="en-AU" dirty="0" smtClean="0"/>
              <a:t>This container div will contain all the others:</a:t>
            </a:r>
          </a:p>
          <a:p>
            <a:endParaRPr lang="en-A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492896"/>
            <a:ext cx="6948264" cy="390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a:spLocks noGrp="1"/>
          </p:cNvSpPr>
          <p:nvPr>
            <p:ph type="title"/>
          </p:nvPr>
        </p:nvSpPr>
        <p:spPr/>
        <p:txBody>
          <a:bodyPr/>
          <a:lstStyle/>
          <a:p>
            <a:r>
              <a:rPr lang="en-AU" dirty="0" smtClean="0"/>
              <a:t>Create a #container ID</a:t>
            </a:r>
            <a:endParaRPr lang="en-AU" dirty="0"/>
          </a:p>
        </p:txBody>
      </p:sp>
    </p:spTree>
    <p:extLst>
      <p:ext uri="{BB962C8B-B14F-4D97-AF65-F5344CB8AC3E}">
        <p14:creationId xmlns:p14="http://schemas.microsoft.com/office/powerpoint/2010/main" val="12542306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Create the #banner div</a:t>
            </a:r>
            <a:endParaRPr lang="en-AU" dirty="0"/>
          </a:p>
        </p:txBody>
      </p:sp>
      <p:sp>
        <p:nvSpPr>
          <p:cNvPr id="3" name="Content Placeholder 2"/>
          <p:cNvSpPr>
            <a:spLocks noGrp="1"/>
          </p:cNvSpPr>
          <p:nvPr>
            <p:ph idx="1"/>
          </p:nvPr>
        </p:nvSpPr>
        <p:spPr/>
        <p:txBody>
          <a:bodyPr>
            <a:normAutofit lnSpcReduction="10000"/>
          </a:bodyPr>
          <a:lstStyle/>
          <a:p>
            <a:pPr marL="118872" indent="0">
              <a:buNone/>
            </a:pPr>
            <a:r>
              <a:rPr lang="en-AU" dirty="0" smtClean="0">
                <a:solidFill>
                  <a:schemeClr val="bg1">
                    <a:lumMod val="50000"/>
                  </a:schemeClr>
                </a:solidFill>
              </a:rPr>
              <a:t>Now create the #banner ID. Type </a:t>
            </a:r>
            <a:r>
              <a:rPr lang="en-AU" dirty="0">
                <a:solidFill>
                  <a:schemeClr val="bg1">
                    <a:lumMod val="50000"/>
                  </a:schemeClr>
                </a:solidFill>
              </a:rPr>
              <a:t>the following into </a:t>
            </a:r>
            <a:r>
              <a:rPr lang="en-AU" i="1" dirty="0" smtClean="0">
                <a:solidFill>
                  <a:schemeClr val="bg1">
                    <a:lumMod val="50000"/>
                  </a:schemeClr>
                </a:solidFill>
              </a:rPr>
              <a:t>mystyle.css </a:t>
            </a:r>
            <a:r>
              <a:rPr lang="en-AU" dirty="0" smtClean="0">
                <a:solidFill>
                  <a:schemeClr val="bg1">
                    <a:lumMod val="50000"/>
                  </a:schemeClr>
                </a:solidFill>
              </a:rPr>
              <a:t>then save:</a:t>
            </a:r>
            <a:endParaRPr lang="en-AU" dirty="0">
              <a:solidFill>
                <a:schemeClr val="bg1">
                  <a:lumMod val="50000"/>
                </a:schemeClr>
              </a:solidFill>
            </a:endParaRPr>
          </a:p>
          <a:p>
            <a:pPr marL="118872" indent="0">
              <a:buNone/>
            </a:pPr>
            <a:r>
              <a:rPr lang="en-AU" dirty="0" smtClean="0">
                <a:solidFill>
                  <a:srgbClr val="00B050"/>
                </a:solidFill>
                <a:latin typeface="Verdana Ref" pitchFamily="34" charset="0"/>
              </a:rPr>
              <a:t>#banner{</a:t>
            </a:r>
          </a:p>
          <a:p>
            <a:pPr marL="118872" indent="0">
              <a:buNone/>
            </a:pPr>
            <a:r>
              <a:rPr lang="en-AU" sz="2200" dirty="0" smtClean="0">
                <a:solidFill>
                  <a:schemeClr val="bg1">
                    <a:lumMod val="65000"/>
                  </a:schemeClr>
                </a:solidFill>
                <a:latin typeface="Verdana Ref" pitchFamily="34" charset="0"/>
              </a:rPr>
              <a:t>/*</a:t>
            </a:r>
            <a:r>
              <a:rPr lang="en-AU" sz="2200" i="1" dirty="0" smtClean="0">
                <a:solidFill>
                  <a:schemeClr val="bg1">
                    <a:lumMod val="65000"/>
                  </a:schemeClr>
                </a:solidFill>
                <a:latin typeface="Verdana Ref" pitchFamily="34" charset="0"/>
              </a:rPr>
              <a:t>banner.jpg</a:t>
            </a:r>
            <a:r>
              <a:rPr lang="en-AU" sz="2200" dirty="0" smtClean="0">
                <a:solidFill>
                  <a:schemeClr val="bg1">
                    <a:lumMod val="65000"/>
                  </a:schemeClr>
                </a:solidFill>
                <a:latin typeface="Verdana Ref" pitchFamily="34" charset="0"/>
              </a:rPr>
              <a:t> measures 750 by 100*/</a:t>
            </a:r>
            <a:endParaRPr lang="en-AU" sz="2200" dirty="0">
              <a:solidFill>
                <a:schemeClr val="bg1">
                  <a:lumMod val="65000"/>
                </a:schemeClr>
              </a:solidFill>
              <a:latin typeface="Verdana Ref" pitchFamily="34" charset="0"/>
            </a:endParaRPr>
          </a:p>
          <a:p>
            <a:pPr marL="118872" indent="0">
              <a:buNone/>
            </a:pPr>
            <a:r>
              <a:rPr lang="en-AU" dirty="0">
                <a:solidFill>
                  <a:srgbClr val="00B050"/>
                </a:solidFill>
                <a:latin typeface="Verdana Ref" pitchFamily="34" charset="0"/>
              </a:rPr>
              <a:t>		width: </a:t>
            </a:r>
            <a:r>
              <a:rPr lang="en-AU" dirty="0" smtClean="0">
                <a:solidFill>
                  <a:srgbClr val="00B050"/>
                </a:solidFill>
                <a:latin typeface="Verdana Ref" pitchFamily="34" charset="0"/>
              </a:rPr>
              <a:t>750px</a:t>
            </a:r>
            <a:r>
              <a:rPr lang="en-AU" dirty="0">
                <a:solidFill>
                  <a:srgbClr val="00B050"/>
                </a:solidFill>
                <a:latin typeface="Verdana Ref" pitchFamily="34" charset="0"/>
              </a:rPr>
              <a:t>;</a:t>
            </a:r>
          </a:p>
          <a:p>
            <a:pPr marL="118872" indent="0">
              <a:buNone/>
            </a:pPr>
            <a:r>
              <a:rPr lang="en-AU" dirty="0">
                <a:solidFill>
                  <a:srgbClr val="00B050"/>
                </a:solidFill>
                <a:latin typeface="Verdana Ref" pitchFamily="34" charset="0"/>
              </a:rPr>
              <a:t>		</a:t>
            </a:r>
            <a:r>
              <a:rPr lang="en-AU" dirty="0" smtClean="0">
                <a:solidFill>
                  <a:srgbClr val="00B050"/>
                </a:solidFill>
                <a:latin typeface="Verdana Ref" pitchFamily="34" charset="0"/>
              </a:rPr>
              <a:t>height:100px</a:t>
            </a:r>
            <a:r>
              <a:rPr lang="en-AU" dirty="0">
                <a:solidFill>
                  <a:srgbClr val="00B050"/>
                </a:solidFill>
                <a:latin typeface="Verdana Ref" pitchFamily="34" charset="0"/>
              </a:rPr>
              <a:t>;</a:t>
            </a:r>
          </a:p>
          <a:p>
            <a:pPr marL="118872" indent="0">
              <a:buNone/>
            </a:pPr>
            <a:r>
              <a:rPr lang="en-AU" dirty="0">
                <a:solidFill>
                  <a:srgbClr val="00B050"/>
                </a:solidFill>
                <a:latin typeface="Verdana Ref" pitchFamily="34" charset="0"/>
              </a:rPr>
              <a:t>		</a:t>
            </a:r>
            <a:r>
              <a:rPr lang="en-AU" dirty="0" smtClean="0">
                <a:solidFill>
                  <a:srgbClr val="00B050"/>
                </a:solidFill>
                <a:latin typeface="Verdana Ref" pitchFamily="34" charset="0"/>
              </a:rPr>
              <a:t>margin:10px auto 10px auto;</a:t>
            </a:r>
            <a:endParaRPr lang="en-AU" dirty="0">
              <a:solidFill>
                <a:srgbClr val="00B050"/>
              </a:solidFill>
              <a:latin typeface="Verdana Ref" pitchFamily="34" charset="0"/>
            </a:endParaRPr>
          </a:p>
          <a:p>
            <a:pPr marL="118872" indent="0">
              <a:buNone/>
            </a:pPr>
            <a:r>
              <a:rPr lang="en-AU" sz="2000" dirty="0">
                <a:solidFill>
                  <a:schemeClr val="bg1">
                    <a:lumMod val="65000"/>
                  </a:schemeClr>
                </a:solidFill>
                <a:latin typeface="Verdana Ref" pitchFamily="34" charset="0"/>
              </a:rPr>
              <a:t>/*auto left and right centres the </a:t>
            </a:r>
            <a:r>
              <a:rPr lang="en-AU" sz="2000" dirty="0" smtClean="0">
                <a:solidFill>
                  <a:schemeClr val="bg1">
                    <a:lumMod val="65000"/>
                  </a:schemeClr>
                </a:solidFill>
                <a:latin typeface="Verdana Ref" pitchFamily="34" charset="0"/>
              </a:rPr>
              <a:t>banner div in the container*/</a:t>
            </a:r>
            <a:endParaRPr lang="en-AU" sz="2000" dirty="0">
              <a:solidFill>
                <a:schemeClr val="bg1">
                  <a:lumMod val="65000"/>
                </a:schemeClr>
              </a:solidFill>
              <a:latin typeface="Verdana Ref" pitchFamily="34" charset="0"/>
            </a:endParaRPr>
          </a:p>
          <a:p>
            <a:pPr marL="118872" indent="0">
              <a:buNone/>
            </a:pPr>
            <a:r>
              <a:rPr lang="en-AU" dirty="0">
                <a:solidFill>
                  <a:srgbClr val="00B050"/>
                </a:solidFill>
                <a:latin typeface="Verdana Ref" pitchFamily="34" charset="0"/>
              </a:rPr>
              <a:t>		background-</a:t>
            </a:r>
            <a:r>
              <a:rPr lang="en-AU" dirty="0" err="1">
                <a:solidFill>
                  <a:srgbClr val="00B050"/>
                </a:solidFill>
                <a:latin typeface="Verdana Ref" pitchFamily="34" charset="0"/>
              </a:rPr>
              <a:t>color</a:t>
            </a:r>
            <a:r>
              <a:rPr lang="en-AU" dirty="0">
                <a:solidFill>
                  <a:srgbClr val="00B050"/>
                </a:solidFill>
                <a:latin typeface="Verdana Ref" pitchFamily="34" charset="0"/>
              </a:rPr>
              <a:t>: </a:t>
            </a:r>
            <a:r>
              <a:rPr lang="en-AU" dirty="0" smtClean="0">
                <a:solidFill>
                  <a:srgbClr val="00B050"/>
                </a:solidFill>
                <a:latin typeface="Verdana Ref" pitchFamily="34" charset="0"/>
              </a:rPr>
              <a:t>#ccc;</a:t>
            </a:r>
            <a:endParaRPr lang="en-AU" dirty="0">
              <a:solidFill>
                <a:srgbClr val="00B050"/>
              </a:solidFill>
              <a:latin typeface="Verdana Ref" pitchFamily="34" charset="0"/>
            </a:endParaRPr>
          </a:p>
          <a:p>
            <a:pPr marL="118872" indent="0">
              <a:buNone/>
            </a:pPr>
            <a:r>
              <a:rPr lang="en-AU" dirty="0">
                <a:solidFill>
                  <a:srgbClr val="00B050"/>
                </a:solidFill>
                <a:latin typeface="Verdana Ref" pitchFamily="34" charset="0"/>
              </a:rPr>
              <a:t>}</a:t>
            </a:r>
          </a:p>
          <a:p>
            <a:pPr marL="118872" indent="0">
              <a:buNone/>
            </a:pPr>
            <a:endParaRPr lang="en-AU" dirty="0"/>
          </a:p>
        </p:txBody>
      </p:sp>
    </p:spTree>
    <p:extLst>
      <p:ext uri="{BB962C8B-B14F-4D97-AF65-F5344CB8AC3E}">
        <p14:creationId xmlns:p14="http://schemas.microsoft.com/office/powerpoint/2010/main" val="31912769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Create the #banner div</a:t>
            </a:r>
          </a:p>
        </p:txBody>
      </p:sp>
      <p:sp>
        <p:nvSpPr>
          <p:cNvPr id="3" name="Content Placeholder 2"/>
          <p:cNvSpPr>
            <a:spLocks noGrp="1"/>
          </p:cNvSpPr>
          <p:nvPr>
            <p:ph idx="1"/>
          </p:nvPr>
        </p:nvSpPr>
        <p:spPr/>
        <p:txBody>
          <a:bodyPr/>
          <a:lstStyle/>
          <a:p>
            <a:r>
              <a:rPr lang="en-AU" dirty="0" smtClean="0"/>
              <a:t>Insert a new div as below</a:t>
            </a:r>
            <a:endParaRPr lang="en-AU" sz="2400" dirty="0" smtClean="0">
              <a:latin typeface="Verdana Ref" pitchFamily="34" charset="0"/>
            </a:endParaRPr>
          </a:p>
          <a:p>
            <a:r>
              <a:rPr lang="en-AU" sz="2400" dirty="0" smtClean="0">
                <a:latin typeface="Verdana Ref" pitchFamily="34" charset="0"/>
              </a:rPr>
              <a:t>This time the ID is ‘banner’</a:t>
            </a:r>
          </a:p>
          <a:p>
            <a:pPr marL="118872" indent="0">
              <a:buNone/>
            </a:pPr>
            <a:endParaRPr lang="en-AU" sz="2400" dirty="0">
              <a:latin typeface="Verdana Ref" pitchFamily="34" charset="0"/>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924944"/>
            <a:ext cx="6588790" cy="283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74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Create the #banner div</a:t>
            </a:r>
          </a:p>
        </p:txBody>
      </p:sp>
      <p:sp>
        <p:nvSpPr>
          <p:cNvPr id="3" name="Content Placeholder 2"/>
          <p:cNvSpPr>
            <a:spLocks noGrp="1"/>
          </p:cNvSpPr>
          <p:nvPr>
            <p:ph idx="1"/>
          </p:nvPr>
        </p:nvSpPr>
        <p:spPr/>
        <p:txBody>
          <a:bodyPr/>
          <a:lstStyle/>
          <a:p>
            <a:pPr marL="118872" indent="0">
              <a:buNone/>
            </a:pPr>
            <a:r>
              <a:rPr lang="en-AU" sz="2400" dirty="0" smtClean="0">
                <a:latin typeface="Verdana Ref" pitchFamily="34" charset="0"/>
              </a:rPr>
              <a:t>The </a:t>
            </a:r>
            <a:r>
              <a:rPr lang="en-AU" sz="2400" dirty="0">
                <a:latin typeface="Verdana Ref" pitchFamily="34" charset="0"/>
              </a:rPr>
              <a:t>b</a:t>
            </a:r>
            <a:r>
              <a:rPr lang="en-AU" sz="2400" dirty="0" smtClean="0">
                <a:latin typeface="Verdana Ref" pitchFamily="34" charset="0"/>
              </a:rPr>
              <a:t>anner div should appear inside the container</a:t>
            </a:r>
            <a:endParaRPr lang="en-AU" sz="2400" dirty="0">
              <a:latin typeface="Verdana Ref"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839" y="2564904"/>
            <a:ext cx="6588224" cy="370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243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HTML</a:t>
            </a:r>
            <a:endParaRPr lang="en-AU" dirty="0"/>
          </a:p>
        </p:txBody>
      </p:sp>
      <p:sp>
        <p:nvSpPr>
          <p:cNvPr id="3" name="Content Placeholder 2"/>
          <p:cNvSpPr>
            <a:spLocks noGrp="1"/>
          </p:cNvSpPr>
          <p:nvPr>
            <p:ph idx="1"/>
          </p:nvPr>
        </p:nvSpPr>
        <p:spPr/>
        <p:txBody>
          <a:bodyPr>
            <a:normAutofit/>
          </a:bodyPr>
          <a:lstStyle/>
          <a:p>
            <a:pPr marL="118872" indent="0">
              <a:buNone/>
            </a:pPr>
            <a:r>
              <a:rPr lang="en-AU" dirty="0" smtClean="0"/>
              <a:t>Other common tags </a:t>
            </a:r>
            <a:r>
              <a:rPr lang="en-AU" dirty="0"/>
              <a:t>are: </a:t>
            </a:r>
          </a:p>
          <a:p>
            <a:pPr marL="1343025" indent="-457200">
              <a:buFont typeface="Wingdings" pitchFamily="2" charset="2"/>
              <a:buChar char="§"/>
            </a:pPr>
            <a:r>
              <a:rPr lang="en-AU" dirty="0"/>
              <a:t>&lt;h1&gt; through to &lt;h6&gt; for heading </a:t>
            </a:r>
            <a:r>
              <a:rPr lang="en-AU" dirty="0" smtClean="0"/>
              <a:t>sizes</a:t>
            </a:r>
          </a:p>
          <a:p>
            <a:pPr marL="1343025" indent="-457200">
              <a:buFont typeface="Wingdings" pitchFamily="2" charset="2"/>
              <a:buChar char="§"/>
            </a:pPr>
            <a:endParaRPr lang="en-AU" dirty="0"/>
          </a:p>
          <a:p>
            <a:pPr marL="1343025" indent="-457200">
              <a:buFont typeface="Wingdings" pitchFamily="2" charset="2"/>
              <a:buChar char="§"/>
            </a:pPr>
            <a:r>
              <a:rPr lang="en-AU" dirty="0"/>
              <a:t>&lt;</a:t>
            </a:r>
            <a:r>
              <a:rPr lang="en-AU" dirty="0" err="1"/>
              <a:t>ol</a:t>
            </a:r>
            <a:r>
              <a:rPr lang="en-AU" dirty="0"/>
              <a:t>&gt; and &lt;</a:t>
            </a:r>
            <a:r>
              <a:rPr lang="en-AU" dirty="0" err="1"/>
              <a:t>ul</a:t>
            </a:r>
            <a:r>
              <a:rPr lang="en-AU" dirty="0"/>
              <a:t>&gt; for lists</a:t>
            </a:r>
          </a:p>
          <a:p>
            <a:pPr marL="1343025" indent="-457200">
              <a:buFont typeface="Wingdings" pitchFamily="2" charset="2"/>
              <a:buChar char="§"/>
            </a:pPr>
            <a:endParaRPr lang="en-AU" dirty="0"/>
          </a:p>
          <a:p>
            <a:pPr marL="1343025" indent="-457200">
              <a:buFont typeface="Wingdings" pitchFamily="2" charset="2"/>
              <a:buChar char="§"/>
            </a:pPr>
            <a:r>
              <a:rPr lang="en-AU" dirty="0"/>
              <a:t> also  &lt;div&gt;,  for </a:t>
            </a:r>
            <a:r>
              <a:rPr lang="en-AU" dirty="0" smtClean="0"/>
              <a:t> </a:t>
            </a:r>
            <a:r>
              <a:rPr lang="en-AU" dirty="0"/>
              <a:t>division, basically a container for </a:t>
            </a:r>
            <a:r>
              <a:rPr lang="en-AU" dirty="0" smtClean="0"/>
              <a:t>content</a:t>
            </a:r>
            <a:endParaRPr lang="en-AU" dirty="0"/>
          </a:p>
        </p:txBody>
      </p:sp>
    </p:spTree>
    <p:extLst>
      <p:ext uri="{BB962C8B-B14F-4D97-AF65-F5344CB8AC3E}">
        <p14:creationId xmlns:p14="http://schemas.microsoft.com/office/powerpoint/2010/main" val="38245368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Create the menu div</a:t>
            </a:r>
            <a:endParaRPr lang="en-AU" dirty="0"/>
          </a:p>
        </p:txBody>
      </p:sp>
      <p:sp>
        <p:nvSpPr>
          <p:cNvPr id="3" name="Content Placeholder 2"/>
          <p:cNvSpPr>
            <a:spLocks noGrp="1"/>
          </p:cNvSpPr>
          <p:nvPr>
            <p:ph idx="1"/>
          </p:nvPr>
        </p:nvSpPr>
        <p:spPr/>
        <p:txBody>
          <a:bodyPr>
            <a:normAutofit/>
          </a:bodyPr>
          <a:lstStyle/>
          <a:p>
            <a:r>
              <a:rPr lang="en-AU" dirty="0" smtClean="0"/>
              <a:t>Now create the #menu ID in </a:t>
            </a:r>
            <a:r>
              <a:rPr lang="en-AU" i="1" dirty="0" smtClean="0"/>
              <a:t>mystyle.css</a:t>
            </a:r>
            <a:r>
              <a:rPr lang="en-AU" dirty="0" smtClean="0"/>
              <a:t>:</a:t>
            </a:r>
          </a:p>
          <a:p>
            <a:pPr marL="118872" indent="0">
              <a:buNone/>
            </a:pPr>
            <a:r>
              <a:rPr lang="en-AU" dirty="0">
                <a:solidFill>
                  <a:srgbClr val="00B050"/>
                </a:solidFill>
                <a:latin typeface="Verdana Ref" pitchFamily="34" charset="0"/>
              </a:rPr>
              <a:t>#menu{</a:t>
            </a:r>
          </a:p>
          <a:p>
            <a:pPr marL="118872" indent="0">
              <a:buNone/>
            </a:pPr>
            <a:r>
              <a:rPr lang="en-AU" dirty="0">
                <a:solidFill>
                  <a:srgbClr val="00B050"/>
                </a:solidFill>
                <a:latin typeface="Verdana Ref" pitchFamily="34" charset="0"/>
              </a:rPr>
              <a:t>	</a:t>
            </a:r>
            <a:r>
              <a:rPr lang="en-AU" dirty="0" smtClean="0">
                <a:solidFill>
                  <a:srgbClr val="00B050"/>
                </a:solidFill>
                <a:latin typeface="Verdana Ref" pitchFamily="34" charset="0"/>
              </a:rPr>
              <a:t>width:20</a:t>
            </a:r>
            <a:r>
              <a:rPr lang="en-AU" dirty="0">
                <a:solidFill>
                  <a:srgbClr val="00B050"/>
                </a:solidFill>
                <a:latin typeface="Verdana Ref" pitchFamily="34" charset="0"/>
              </a:rPr>
              <a:t>%;</a:t>
            </a:r>
          </a:p>
          <a:p>
            <a:pPr marL="118872" indent="0">
              <a:buNone/>
            </a:pPr>
            <a:r>
              <a:rPr lang="en-AU" dirty="0">
                <a:solidFill>
                  <a:srgbClr val="00B050"/>
                </a:solidFill>
                <a:latin typeface="Verdana Ref" pitchFamily="34" charset="0"/>
              </a:rPr>
              <a:t>	</a:t>
            </a:r>
            <a:r>
              <a:rPr lang="en-AU" dirty="0" smtClean="0">
                <a:solidFill>
                  <a:srgbClr val="00B050"/>
                </a:solidFill>
                <a:latin typeface="Verdana Ref" pitchFamily="34" charset="0"/>
              </a:rPr>
              <a:t>height:500px</a:t>
            </a:r>
            <a:r>
              <a:rPr lang="en-AU" dirty="0">
                <a:solidFill>
                  <a:srgbClr val="00B050"/>
                </a:solidFill>
                <a:latin typeface="Verdana Ref" pitchFamily="34" charset="0"/>
              </a:rPr>
              <a:t>;</a:t>
            </a:r>
          </a:p>
          <a:p>
            <a:pPr marL="118872" indent="0">
              <a:buNone/>
            </a:pPr>
            <a:r>
              <a:rPr lang="en-AU" dirty="0">
                <a:solidFill>
                  <a:srgbClr val="00B050"/>
                </a:solidFill>
                <a:latin typeface="Verdana Ref" pitchFamily="34" charset="0"/>
              </a:rPr>
              <a:t>	background-</a:t>
            </a:r>
            <a:r>
              <a:rPr lang="en-AU" dirty="0" err="1">
                <a:solidFill>
                  <a:srgbClr val="00B050"/>
                </a:solidFill>
                <a:latin typeface="Verdana Ref" pitchFamily="34" charset="0"/>
              </a:rPr>
              <a:t>color</a:t>
            </a:r>
            <a:r>
              <a:rPr lang="en-AU" dirty="0">
                <a:solidFill>
                  <a:srgbClr val="00B050"/>
                </a:solidFill>
                <a:latin typeface="Verdana Ref" pitchFamily="34" charset="0"/>
              </a:rPr>
              <a:t>: #345ccc</a:t>
            </a:r>
            <a:r>
              <a:rPr lang="en-AU" dirty="0" smtClean="0">
                <a:solidFill>
                  <a:srgbClr val="00B050"/>
                </a:solidFill>
                <a:latin typeface="Verdana Ref" pitchFamily="34" charset="0"/>
              </a:rPr>
              <a:t>;</a:t>
            </a:r>
          </a:p>
          <a:p>
            <a:pPr marL="118872" indent="0">
              <a:buNone/>
            </a:pPr>
            <a:r>
              <a:rPr lang="en-AU" dirty="0" smtClean="0">
                <a:solidFill>
                  <a:srgbClr val="00B050"/>
                </a:solidFill>
                <a:latin typeface="Verdana Ref" pitchFamily="34" charset="0"/>
              </a:rPr>
              <a:t>	margin:10px </a:t>
            </a:r>
            <a:r>
              <a:rPr lang="en-AU" dirty="0">
                <a:solidFill>
                  <a:srgbClr val="00B050"/>
                </a:solidFill>
                <a:latin typeface="Verdana Ref" pitchFamily="34" charset="0"/>
              </a:rPr>
              <a:t>1% 20px 2%;</a:t>
            </a:r>
          </a:p>
          <a:p>
            <a:pPr marL="118872" indent="0">
              <a:buNone/>
            </a:pPr>
            <a:r>
              <a:rPr lang="en-AU" sz="2800" dirty="0" smtClean="0">
                <a:solidFill>
                  <a:schemeClr val="bg1">
                    <a:lumMod val="65000"/>
                  </a:schemeClr>
                </a:solidFill>
                <a:latin typeface="Verdana Ref" pitchFamily="34" charset="0"/>
              </a:rPr>
              <a:t>/*float left sends the menu to the left*/</a:t>
            </a:r>
            <a:endParaRPr lang="en-AU" sz="2800" dirty="0">
              <a:solidFill>
                <a:schemeClr val="bg1">
                  <a:lumMod val="65000"/>
                </a:schemeClr>
              </a:solidFill>
              <a:latin typeface="Verdana Ref" pitchFamily="34" charset="0"/>
            </a:endParaRPr>
          </a:p>
          <a:p>
            <a:pPr marL="118872" indent="0">
              <a:buNone/>
            </a:pPr>
            <a:r>
              <a:rPr lang="en-AU" dirty="0">
                <a:solidFill>
                  <a:srgbClr val="00B050"/>
                </a:solidFill>
                <a:latin typeface="Verdana Ref" pitchFamily="34" charset="0"/>
              </a:rPr>
              <a:t>	</a:t>
            </a:r>
            <a:r>
              <a:rPr lang="en-AU" dirty="0" err="1">
                <a:solidFill>
                  <a:srgbClr val="00B050"/>
                </a:solidFill>
                <a:latin typeface="Verdana Ref" pitchFamily="34" charset="0"/>
              </a:rPr>
              <a:t>float:left</a:t>
            </a:r>
            <a:r>
              <a:rPr lang="en-AU" dirty="0">
                <a:solidFill>
                  <a:srgbClr val="00B050"/>
                </a:solidFill>
                <a:latin typeface="Verdana Ref" pitchFamily="34" charset="0"/>
              </a:rPr>
              <a:t>;</a:t>
            </a:r>
          </a:p>
          <a:p>
            <a:pPr marL="118872" indent="0">
              <a:buNone/>
            </a:pPr>
            <a:r>
              <a:rPr lang="en-AU" dirty="0">
                <a:solidFill>
                  <a:srgbClr val="00B050"/>
                </a:solidFill>
                <a:latin typeface="Verdana Ref" pitchFamily="34" charset="0"/>
              </a:rPr>
              <a:t>}</a:t>
            </a:r>
          </a:p>
          <a:p>
            <a:endParaRPr lang="en-AU" dirty="0"/>
          </a:p>
        </p:txBody>
      </p:sp>
    </p:spTree>
    <p:extLst>
      <p:ext uri="{BB962C8B-B14F-4D97-AF65-F5344CB8AC3E}">
        <p14:creationId xmlns:p14="http://schemas.microsoft.com/office/powerpoint/2010/main" val="268330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Create the menu div</a:t>
            </a:r>
            <a:endParaRPr lang="en-AU" dirty="0"/>
          </a:p>
        </p:txBody>
      </p:sp>
      <p:sp>
        <p:nvSpPr>
          <p:cNvPr id="3" name="Content Placeholder 2"/>
          <p:cNvSpPr>
            <a:spLocks noGrp="1"/>
          </p:cNvSpPr>
          <p:nvPr>
            <p:ph idx="1"/>
          </p:nvPr>
        </p:nvSpPr>
        <p:spPr/>
        <p:txBody>
          <a:bodyPr/>
          <a:lstStyle/>
          <a:p>
            <a:r>
              <a:rPr lang="en-AU" dirty="0" smtClean="0"/>
              <a:t>Create the menu div with these settings:</a:t>
            </a:r>
          </a:p>
          <a:p>
            <a:endParaRPr lang="en-A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564904"/>
            <a:ext cx="6336388" cy="2724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3741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Now for the columns</a:t>
            </a:r>
            <a:endParaRPr lang="en-AU" dirty="0"/>
          </a:p>
        </p:txBody>
      </p:sp>
      <p:sp>
        <p:nvSpPr>
          <p:cNvPr id="3" name="Content Placeholder 2"/>
          <p:cNvSpPr>
            <a:spLocks noGrp="1"/>
          </p:cNvSpPr>
          <p:nvPr>
            <p:ph idx="1"/>
          </p:nvPr>
        </p:nvSpPr>
        <p:spPr>
          <a:xfrm>
            <a:off x="457200" y="1775191"/>
            <a:ext cx="8229600" cy="5082809"/>
          </a:xfrm>
        </p:spPr>
        <p:txBody>
          <a:bodyPr>
            <a:normAutofit/>
          </a:bodyPr>
          <a:lstStyle/>
          <a:p>
            <a:pPr marL="118872" indent="0">
              <a:buNone/>
            </a:pPr>
            <a:r>
              <a:rPr lang="en-AU" dirty="0" smtClean="0"/>
              <a:t>Create the </a:t>
            </a:r>
            <a:r>
              <a:rPr lang="en-AU" dirty="0"/>
              <a:t>#col1 ID in </a:t>
            </a:r>
            <a:r>
              <a:rPr lang="en-AU" i="1" dirty="0" smtClean="0"/>
              <a:t>mystyle.css</a:t>
            </a:r>
          </a:p>
          <a:p>
            <a:pPr marL="118872" indent="0">
              <a:buNone/>
            </a:pPr>
            <a:r>
              <a:rPr lang="en-AU" dirty="0">
                <a:solidFill>
                  <a:srgbClr val="00B050"/>
                </a:solidFill>
                <a:latin typeface="Verdana Ref" pitchFamily="34" charset="0"/>
              </a:rPr>
              <a:t>#col1{</a:t>
            </a:r>
          </a:p>
          <a:p>
            <a:pPr marL="118872" indent="0">
              <a:buNone/>
            </a:pPr>
            <a:r>
              <a:rPr lang="en-AU" dirty="0">
                <a:solidFill>
                  <a:srgbClr val="00B050"/>
                </a:solidFill>
                <a:latin typeface="Verdana Ref" pitchFamily="34" charset="0"/>
              </a:rPr>
              <a:t>	width:25%;</a:t>
            </a:r>
          </a:p>
          <a:p>
            <a:pPr marL="118872" indent="0">
              <a:buNone/>
            </a:pPr>
            <a:r>
              <a:rPr lang="en-AU" dirty="0">
                <a:solidFill>
                  <a:srgbClr val="00B050"/>
                </a:solidFill>
                <a:latin typeface="Verdana Ref" pitchFamily="34" charset="0"/>
              </a:rPr>
              <a:t>	margin:10px 1% 20px 1%;</a:t>
            </a:r>
          </a:p>
          <a:p>
            <a:pPr marL="118872" indent="0">
              <a:buNone/>
            </a:pPr>
            <a:r>
              <a:rPr lang="en-AU" dirty="0">
                <a:solidFill>
                  <a:srgbClr val="00B050"/>
                </a:solidFill>
                <a:latin typeface="Verdana Ref" pitchFamily="34" charset="0"/>
              </a:rPr>
              <a:t>	height:500px;</a:t>
            </a:r>
          </a:p>
          <a:p>
            <a:pPr marL="118872" indent="0">
              <a:buNone/>
            </a:pPr>
            <a:r>
              <a:rPr lang="en-AU" dirty="0">
                <a:solidFill>
                  <a:srgbClr val="00B050"/>
                </a:solidFill>
                <a:latin typeface="Verdana Ref" pitchFamily="34" charset="0"/>
              </a:rPr>
              <a:t>	background-</a:t>
            </a:r>
            <a:r>
              <a:rPr lang="en-AU" dirty="0" err="1">
                <a:solidFill>
                  <a:srgbClr val="00B050"/>
                </a:solidFill>
                <a:latin typeface="Verdana Ref" pitchFamily="34" charset="0"/>
              </a:rPr>
              <a:t>color</a:t>
            </a:r>
            <a:r>
              <a:rPr lang="en-AU" dirty="0">
                <a:solidFill>
                  <a:srgbClr val="00B050"/>
                </a:solidFill>
                <a:latin typeface="Verdana Ref" pitchFamily="34" charset="0"/>
              </a:rPr>
              <a:t>:#0C3;</a:t>
            </a:r>
          </a:p>
          <a:p>
            <a:pPr marL="118872" indent="0">
              <a:buNone/>
            </a:pPr>
            <a:r>
              <a:rPr lang="en-AU" dirty="0">
                <a:solidFill>
                  <a:srgbClr val="00B050"/>
                </a:solidFill>
                <a:latin typeface="Verdana Ref" pitchFamily="34" charset="0"/>
              </a:rPr>
              <a:t>	</a:t>
            </a:r>
            <a:r>
              <a:rPr lang="en-AU" dirty="0" err="1">
                <a:solidFill>
                  <a:srgbClr val="00B050"/>
                </a:solidFill>
                <a:latin typeface="Verdana Ref" pitchFamily="34" charset="0"/>
              </a:rPr>
              <a:t>float:left</a:t>
            </a:r>
            <a:r>
              <a:rPr lang="en-AU" dirty="0">
                <a:solidFill>
                  <a:srgbClr val="00B050"/>
                </a:solidFill>
                <a:latin typeface="Verdana Ref" pitchFamily="34" charset="0"/>
              </a:rPr>
              <a:t>;</a:t>
            </a:r>
          </a:p>
          <a:p>
            <a:pPr marL="118872" indent="0">
              <a:buNone/>
            </a:pPr>
            <a:r>
              <a:rPr lang="en-AU" dirty="0">
                <a:solidFill>
                  <a:srgbClr val="00B050"/>
                </a:solidFill>
                <a:latin typeface="Verdana Ref" pitchFamily="34" charset="0"/>
              </a:rPr>
              <a:t>}</a:t>
            </a:r>
          </a:p>
        </p:txBody>
      </p:sp>
    </p:spTree>
    <p:extLst>
      <p:ext uri="{BB962C8B-B14F-4D97-AF65-F5344CB8AC3E}">
        <p14:creationId xmlns:p14="http://schemas.microsoft.com/office/powerpoint/2010/main" val="30750138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Now for the columns</a:t>
            </a:r>
            <a:endParaRPr lang="en-AU" dirty="0"/>
          </a:p>
        </p:txBody>
      </p:sp>
      <p:sp>
        <p:nvSpPr>
          <p:cNvPr id="3" name="Content Placeholder 2"/>
          <p:cNvSpPr>
            <a:spLocks noGrp="1"/>
          </p:cNvSpPr>
          <p:nvPr>
            <p:ph idx="1"/>
          </p:nvPr>
        </p:nvSpPr>
        <p:spPr>
          <a:xfrm>
            <a:off x="457200" y="1775191"/>
            <a:ext cx="8229600" cy="5082809"/>
          </a:xfrm>
        </p:spPr>
        <p:txBody>
          <a:bodyPr>
            <a:normAutofit/>
          </a:bodyPr>
          <a:lstStyle/>
          <a:p>
            <a:pPr marL="118872" indent="0">
              <a:buNone/>
            </a:pPr>
            <a:r>
              <a:rPr lang="en-AU" dirty="0" smtClean="0"/>
              <a:t>Now create the </a:t>
            </a:r>
            <a:r>
              <a:rPr lang="en-AU" dirty="0"/>
              <a:t>#col2 ID in </a:t>
            </a:r>
            <a:r>
              <a:rPr lang="en-AU" i="1" dirty="0" smtClean="0"/>
              <a:t>mystyle.css</a:t>
            </a:r>
          </a:p>
          <a:p>
            <a:pPr marL="118872" indent="0">
              <a:buNone/>
            </a:pPr>
            <a:r>
              <a:rPr lang="en-AU" dirty="0">
                <a:solidFill>
                  <a:srgbClr val="00B050"/>
                </a:solidFill>
                <a:latin typeface="Verdana Ref" pitchFamily="34" charset="0"/>
              </a:rPr>
              <a:t>#col2{</a:t>
            </a:r>
          </a:p>
          <a:p>
            <a:pPr marL="118872" indent="0">
              <a:buNone/>
            </a:pPr>
            <a:r>
              <a:rPr lang="en-AU" dirty="0">
                <a:solidFill>
                  <a:srgbClr val="00B050"/>
                </a:solidFill>
                <a:latin typeface="Verdana Ref" pitchFamily="34" charset="0"/>
              </a:rPr>
              <a:t>	width:25%;</a:t>
            </a:r>
          </a:p>
          <a:p>
            <a:pPr marL="118872" indent="0">
              <a:buNone/>
            </a:pPr>
            <a:r>
              <a:rPr lang="en-AU" dirty="0">
                <a:solidFill>
                  <a:srgbClr val="00B050"/>
                </a:solidFill>
                <a:latin typeface="Verdana Ref" pitchFamily="34" charset="0"/>
              </a:rPr>
              <a:t>	margin:10px 1% 20px 1%;</a:t>
            </a:r>
          </a:p>
          <a:p>
            <a:pPr marL="118872" indent="0">
              <a:buNone/>
            </a:pPr>
            <a:r>
              <a:rPr lang="en-AU" dirty="0">
                <a:solidFill>
                  <a:srgbClr val="00B050"/>
                </a:solidFill>
                <a:latin typeface="Verdana Ref" pitchFamily="34" charset="0"/>
              </a:rPr>
              <a:t>	height:500px;</a:t>
            </a:r>
          </a:p>
          <a:p>
            <a:pPr marL="118872" indent="0">
              <a:buNone/>
            </a:pPr>
            <a:r>
              <a:rPr lang="en-AU" dirty="0">
                <a:solidFill>
                  <a:srgbClr val="00B050"/>
                </a:solidFill>
                <a:latin typeface="Verdana Ref" pitchFamily="34" charset="0"/>
              </a:rPr>
              <a:t>	background-</a:t>
            </a:r>
            <a:r>
              <a:rPr lang="en-AU" dirty="0" err="1">
                <a:solidFill>
                  <a:srgbClr val="00B050"/>
                </a:solidFill>
                <a:latin typeface="Verdana Ref" pitchFamily="34" charset="0"/>
              </a:rPr>
              <a:t>color</a:t>
            </a:r>
            <a:r>
              <a:rPr lang="en-AU" dirty="0">
                <a:solidFill>
                  <a:srgbClr val="00B050"/>
                </a:solidFill>
                <a:latin typeface="Verdana Ref" pitchFamily="34" charset="0"/>
              </a:rPr>
              <a:t>:#9F3;</a:t>
            </a:r>
          </a:p>
          <a:p>
            <a:pPr marL="118872" indent="0">
              <a:buNone/>
            </a:pPr>
            <a:r>
              <a:rPr lang="en-AU" dirty="0">
                <a:solidFill>
                  <a:srgbClr val="00B050"/>
                </a:solidFill>
                <a:latin typeface="Verdana Ref" pitchFamily="34" charset="0"/>
              </a:rPr>
              <a:t>	</a:t>
            </a:r>
            <a:r>
              <a:rPr lang="en-AU" dirty="0" err="1">
                <a:solidFill>
                  <a:srgbClr val="00B050"/>
                </a:solidFill>
                <a:latin typeface="Verdana Ref" pitchFamily="34" charset="0"/>
              </a:rPr>
              <a:t>float:left</a:t>
            </a:r>
            <a:r>
              <a:rPr lang="en-AU" dirty="0">
                <a:solidFill>
                  <a:srgbClr val="00B050"/>
                </a:solidFill>
                <a:latin typeface="Verdana Ref" pitchFamily="34" charset="0"/>
              </a:rPr>
              <a:t>;</a:t>
            </a:r>
          </a:p>
          <a:p>
            <a:pPr marL="118872" indent="0">
              <a:buNone/>
            </a:pPr>
            <a:r>
              <a:rPr lang="en-AU" dirty="0">
                <a:solidFill>
                  <a:srgbClr val="00B050"/>
                </a:solidFill>
                <a:latin typeface="Verdana Ref" pitchFamily="34" charset="0"/>
              </a:rPr>
              <a:t>	}</a:t>
            </a:r>
          </a:p>
          <a:p>
            <a:pPr marL="118872" indent="0">
              <a:buNone/>
            </a:pPr>
            <a:r>
              <a:rPr lang="en-AU" dirty="0">
                <a:solidFill>
                  <a:srgbClr val="00B050"/>
                </a:solidFill>
                <a:latin typeface="Verdana Ref" pitchFamily="34" charset="0"/>
              </a:rPr>
              <a:t>	</a:t>
            </a:r>
          </a:p>
        </p:txBody>
      </p:sp>
    </p:spTree>
    <p:extLst>
      <p:ext uri="{BB962C8B-B14F-4D97-AF65-F5344CB8AC3E}">
        <p14:creationId xmlns:p14="http://schemas.microsoft.com/office/powerpoint/2010/main" val="19658139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Now for the columns</a:t>
            </a:r>
          </a:p>
        </p:txBody>
      </p:sp>
      <p:sp>
        <p:nvSpPr>
          <p:cNvPr id="3" name="Content Placeholder 2"/>
          <p:cNvSpPr>
            <a:spLocks noGrp="1"/>
          </p:cNvSpPr>
          <p:nvPr>
            <p:ph idx="1"/>
          </p:nvPr>
        </p:nvSpPr>
        <p:spPr/>
        <p:txBody>
          <a:bodyPr/>
          <a:lstStyle/>
          <a:p>
            <a:r>
              <a:rPr lang="en-AU" dirty="0" smtClean="0"/>
              <a:t>Create col1 div</a:t>
            </a:r>
          </a:p>
          <a:p>
            <a:endParaRPr lang="en-AU" dirty="0"/>
          </a:p>
          <a:p>
            <a:endParaRPr lang="en-AU" dirty="0" smtClean="0"/>
          </a:p>
          <a:p>
            <a:endParaRPr lang="en-AU" dirty="0"/>
          </a:p>
          <a:p>
            <a:r>
              <a:rPr lang="en-AU" dirty="0" smtClean="0"/>
              <a:t>Create col2 div</a:t>
            </a:r>
            <a:endParaRPr lang="en-A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916832"/>
            <a:ext cx="4829175" cy="207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293096"/>
            <a:ext cx="482917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3600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Now for the columns</a:t>
            </a:r>
          </a:p>
        </p:txBody>
      </p:sp>
      <p:sp>
        <p:nvSpPr>
          <p:cNvPr id="3" name="Content Placeholder 2"/>
          <p:cNvSpPr>
            <a:spLocks noGrp="1"/>
          </p:cNvSpPr>
          <p:nvPr>
            <p:ph idx="1"/>
          </p:nvPr>
        </p:nvSpPr>
        <p:spPr>
          <a:xfrm>
            <a:off x="539552" y="1772816"/>
            <a:ext cx="8229600" cy="4625609"/>
          </a:xfrm>
        </p:spPr>
        <p:txBody>
          <a:bodyPr/>
          <a:lstStyle/>
          <a:p>
            <a:r>
              <a:rPr lang="en-AU" dirty="0" smtClean="0"/>
              <a:t>Your webpage now looks something like this:</a:t>
            </a:r>
          </a:p>
          <a:p>
            <a:endParaRPr lang="en-AU"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174" y="2852936"/>
            <a:ext cx="6791325"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9558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 the Ads div</a:t>
            </a:r>
            <a:endParaRPr lang="en-AU" dirty="0"/>
          </a:p>
        </p:txBody>
      </p:sp>
      <p:sp>
        <p:nvSpPr>
          <p:cNvPr id="3" name="Content Placeholder 2"/>
          <p:cNvSpPr>
            <a:spLocks noGrp="1"/>
          </p:cNvSpPr>
          <p:nvPr>
            <p:ph idx="1"/>
          </p:nvPr>
        </p:nvSpPr>
        <p:spPr/>
        <p:txBody>
          <a:bodyPr/>
          <a:lstStyle/>
          <a:p>
            <a:r>
              <a:rPr lang="en-AU" dirty="0" smtClean="0"/>
              <a:t>Create the #ad ID in </a:t>
            </a:r>
            <a:r>
              <a:rPr lang="en-AU" i="1" dirty="0" smtClean="0"/>
              <a:t>mystyle.css:</a:t>
            </a:r>
          </a:p>
          <a:p>
            <a:pPr marL="118872" indent="0">
              <a:buNone/>
            </a:pPr>
            <a:r>
              <a:rPr lang="en-AU" dirty="0">
                <a:solidFill>
                  <a:srgbClr val="00B050"/>
                </a:solidFill>
                <a:latin typeface="Verdana Ref" pitchFamily="34" charset="0"/>
              </a:rPr>
              <a:t>#ad{</a:t>
            </a:r>
          </a:p>
          <a:p>
            <a:pPr marL="118872" indent="0">
              <a:buNone/>
            </a:pPr>
            <a:r>
              <a:rPr lang="en-AU" dirty="0">
                <a:solidFill>
                  <a:srgbClr val="00B050"/>
                </a:solidFill>
                <a:latin typeface="Verdana Ref" pitchFamily="34" charset="0"/>
              </a:rPr>
              <a:t>	width:20%;</a:t>
            </a:r>
          </a:p>
          <a:p>
            <a:pPr marL="118872" indent="0">
              <a:buNone/>
            </a:pPr>
            <a:r>
              <a:rPr lang="en-AU" dirty="0">
                <a:solidFill>
                  <a:srgbClr val="00B050"/>
                </a:solidFill>
                <a:latin typeface="Verdana Ref" pitchFamily="34" charset="0"/>
              </a:rPr>
              <a:t>	height:500px;</a:t>
            </a:r>
          </a:p>
          <a:p>
            <a:pPr marL="118872" indent="0">
              <a:buNone/>
            </a:pPr>
            <a:r>
              <a:rPr lang="en-AU" dirty="0">
                <a:solidFill>
                  <a:srgbClr val="00B050"/>
                </a:solidFill>
                <a:latin typeface="Verdana Ref" pitchFamily="34" charset="0"/>
              </a:rPr>
              <a:t>	margin:10px 2% 20px 1%;</a:t>
            </a:r>
          </a:p>
          <a:p>
            <a:pPr marL="118872" indent="0">
              <a:buNone/>
            </a:pPr>
            <a:r>
              <a:rPr lang="en-AU" dirty="0">
                <a:solidFill>
                  <a:srgbClr val="00B050"/>
                </a:solidFill>
                <a:latin typeface="Verdana Ref" pitchFamily="34" charset="0"/>
              </a:rPr>
              <a:t>	background-</a:t>
            </a:r>
            <a:r>
              <a:rPr lang="en-AU" dirty="0" err="1">
                <a:solidFill>
                  <a:srgbClr val="00B050"/>
                </a:solidFill>
                <a:latin typeface="Verdana Ref" pitchFamily="34" charset="0"/>
              </a:rPr>
              <a:t>color</a:t>
            </a:r>
            <a:r>
              <a:rPr lang="en-AU" dirty="0">
                <a:solidFill>
                  <a:srgbClr val="00B050"/>
                </a:solidFill>
                <a:latin typeface="Verdana Ref" pitchFamily="34" charset="0"/>
              </a:rPr>
              <a:t>:#C06;</a:t>
            </a:r>
          </a:p>
          <a:p>
            <a:pPr marL="118872" indent="0">
              <a:buNone/>
            </a:pPr>
            <a:r>
              <a:rPr lang="en-AU" dirty="0">
                <a:solidFill>
                  <a:srgbClr val="00B050"/>
                </a:solidFill>
                <a:latin typeface="Verdana Ref" pitchFamily="34" charset="0"/>
              </a:rPr>
              <a:t>	</a:t>
            </a:r>
            <a:r>
              <a:rPr lang="en-AU" dirty="0" err="1">
                <a:solidFill>
                  <a:srgbClr val="00B050"/>
                </a:solidFill>
                <a:latin typeface="Verdana Ref" pitchFamily="34" charset="0"/>
              </a:rPr>
              <a:t>float:right</a:t>
            </a:r>
            <a:r>
              <a:rPr lang="en-AU" dirty="0">
                <a:solidFill>
                  <a:srgbClr val="00B050"/>
                </a:solidFill>
                <a:latin typeface="Verdana Ref" pitchFamily="34" charset="0"/>
              </a:rPr>
              <a:t>;</a:t>
            </a:r>
          </a:p>
          <a:p>
            <a:pPr marL="118872" indent="0">
              <a:buNone/>
            </a:pPr>
            <a:r>
              <a:rPr lang="en-AU" dirty="0">
                <a:solidFill>
                  <a:srgbClr val="00B050"/>
                </a:solidFill>
                <a:latin typeface="Verdana Ref" pitchFamily="34" charset="0"/>
              </a:rPr>
              <a:t>}</a:t>
            </a:r>
          </a:p>
          <a:p>
            <a:r>
              <a:rPr lang="en-AU" dirty="0" smtClean="0"/>
              <a:t>Note that the ad div floats RIGHT</a:t>
            </a:r>
          </a:p>
          <a:p>
            <a:endParaRPr lang="en-AU" dirty="0"/>
          </a:p>
        </p:txBody>
      </p:sp>
    </p:spTree>
    <p:extLst>
      <p:ext uri="{BB962C8B-B14F-4D97-AF65-F5344CB8AC3E}">
        <p14:creationId xmlns:p14="http://schemas.microsoft.com/office/powerpoint/2010/main" val="22581500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 the Ads div</a:t>
            </a:r>
            <a:endParaRPr lang="en-AU" dirty="0"/>
          </a:p>
        </p:txBody>
      </p:sp>
      <p:sp>
        <p:nvSpPr>
          <p:cNvPr id="3" name="Content Placeholder 2"/>
          <p:cNvSpPr>
            <a:spLocks noGrp="1"/>
          </p:cNvSpPr>
          <p:nvPr>
            <p:ph idx="1"/>
          </p:nvPr>
        </p:nvSpPr>
        <p:spPr/>
        <p:txBody>
          <a:bodyPr/>
          <a:lstStyle/>
          <a:p>
            <a:r>
              <a:rPr lang="en-AU" dirty="0" smtClean="0"/>
              <a:t>Add the ad div as below:</a:t>
            </a:r>
          </a:p>
          <a:p>
            <a:endParaRPr lang="en-AU"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049" y="2564904"/>
            <a:ext cx="6503856" cy="279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8821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 the footer and finish!</a:t>
            </a:r>
            <a:endParaRPr lang="en-AU" dirty="0"/>
          </a:p>
        </p:txBody>
      </p:sp>
      <p:sp>
        <p:nvSpPr>
          <p:cNvPr id="3" name="Content Placeholder 2"/>
          <p:cNvSpPr>
            <a:spLocks noGrp="1"/>
          </p:cNvSpPr>
          <p:nvPr>
            <p:ph idx="1"/>
          </p:nvPr>
        </p:nvSpPr>
        <p:spPr/>
        <p:txBody>
          <a:bodyPr>
            <a:normAutofit/>
          </a:bodyPr>
          <a:lstStyle/>
          <a:p>
            <a:pPr marL="118872" indent="0">
              <a:buNone/>
            </a:pPr>
            <a:r>
              <a:rPr lang="en-AU" dirty="0" smtClean="0">
                <a:solidFill>
                  <a:schemeClr val="bg1">
                    <a:lumMod val="50000"/>
                  </a:schemeClr>
                </a:solidFill>
                <a:latin typeface="+mj-lt"/>
              </a:rPr>
              <a:t>Create the #footer ID</a:t>
            </a:r>
          </a:p>
          <a:p>
            <a:endParaRPr lang="en-AU" dirty="0" smtClean="0">
              <a:solidFill>
                <a:schemeClr val="bg1">
                  <a:lumMod val="50000"/>
                </a:schemeClr>
              </a:solidFill>
              <a:latin typeface="+mj-lt"/>
            </a:endParaRPr>
          </a:p>
          <a:p>
            <a:pPr marL="118872" indent="0">
              <a:buNone/>
            </a:pPr>
            <a:r>
              <a:rPr lang="en-AU" dirty="0" smtClean="0">
                <a:solidFill>
                  <a:srgbClr val="00B050"/>
                </a:solidFill>
                <a:latin typeface="Verdana Ref" pitchFamily="34" charset="0"/>
              </a:rPr>
              <a:t>#</a:t>
            </a:r>
            <a:r>
              <a:rPr lang="en-AU" dirty="0">
                <a:solidFill>
                  <a:srgbClr val="00B050"/>
                </a:solidFill>
                <a:latin typeface="Verdana Ref" pitchFamily="34" charset="0"/>
              </a:rPr>
              <a:t>footer{</a:t>
            </a:r>
          </a:p>
          <a:p>
            <a:pPr marL="118872" indent="0">
              <a:buNone/>
            </a:pPr>
            <a:r>
              <a:rPr lang="en-AU" dirty="0">
                <a:solidFill>
                  <a:srgbClr val="00B050"/>
                </a:solidFill>
                <a:latin typeface="Verdana Ref" pitchFamily="34" charset="0"/>
              </a:rPr>
              <a:t>	width:100%;</a:t>
            </a:r>
          </a:p>
          <a:p>
            <a:pPr marL="118872" indent="0">
              <a:buNone/>
            </a:pPr>
            <a:r>
              <a:rPr lang="en-AU" dirty="0">
                <a:solidFill>
                  <a:srgbClr val="00B050"/>
                </a:solidFill>
                <a:latin typeface="Verdana Ref" pitchFamily="34" charset="0"/>
              </a:rPr>
              <a:t>	margin:0px </a:t>
            </a:r>
            <a:r>
              <a:rPr lang="en-AU" dirty="0" smtClean="0">
                <a:solidFill>
                  <a:srgbClr val="00B050"/>
                </a:solidFill>
                <a:latin typeface="Verdana Ref" pitchFamily="34" charset="0"/>
              </a:rPr>
              <a:t>auto 0px auto;</a:t>
            </a:r>
            <a:endParaRPr lang="en-AU" dirty="0">
              <a:solidFill>
                <a:srgbClr val="00B050"/>
              </a:solidFill>
              <a:latin typeface="Verdana Ref" pitchFamily="34" charset="0"/>
            </a:endParaRPr>
          </a:p>
          <a:p>
            <a:pPr marL="118872" indent="0">
              <a:buNone/>
            </a:pPr>
            <a:r>
              <a:rPr lang="en-AU" dirty="0">
                <a:solidFill>
                  <a:srgbClr val="00B050"/>
                </a:solidFill>
                <a:latin typeface="Verdana Ref" pitchFamily="34" charset="0"/>
              </a:rPr>
              <a:t>	height:40px;</a:t>
            </a:r>
          </a:p>
          <a:p>
            <a:pPr marL="118872" indent="0">
              <a:buNone/>
            </a:pPr>
            <a:r>
              <a:rPr lang="en-AU" dirty="0">
                <a:solidFill>
                  <a:srgbClr val="00B050"/>
                </a:solidFill>
                <a:latin typeface="Verdana Ref" pitchFamily="34" charset="0"/>
              </a:rPr>
              <a:t>	background-</a:t>
            </a:r>
            <a:r>
              <a:rPr lang="en-AU" dirty="0" err="1">
                <a:solidFill>
                  <a:srgbClr val="00B050"/>
                </a:solidFill>
                <a:latin typeface="Verdana Ref" pitchFamily="34" charset="0"/>
              </a:rPr>
              <a:t>color</a:t>
            </a:r>
            <a:r>
              <a:rPr lang="en-AU" dirty="0">
                <a:solidFill>
                  <a:srgbClr val="00B050"/>
                </a:solidFill>
                <a:latin typeface="Verdana Ref" pitchFamily="34" charset="0"/>
              </a:rPr>
              <a:t>: </a:t>
            </a:r>
            <a:r>
              <a:rPr lang="en-AU" dirty="0" smtClean="0">
                <a:solidFill>
                  <a:srgbClr val="00B050"/>
                </a:solidFill>
                <a:latin typeface="Verdana Ref" pitchFamily="34" charset="0"/>
              </a:rPr>
              <a:t>#ff3;</a:t>
            </a:r>
          </a:p>
          <a:p>
            <a:pPr marL="118872" indent="0">
              <a:buNone/>
            </a:pPr>
            <a:r>
              <a:rPr lang="en-AU" sz="2400" dirty="0" smtClean="0">
                <a:solidFill>
                  <a:schemeClr val="bg1">
                    <a:lumMod val="65000"/>
                  </a:schemeClr>
                </a:solidFill>
                <a:latin typeface="Verdana Ref" pitchFamily="34" charset="0"/>
              </a:rPr>
              <a:t>/*</a:t>
            </a:r>
            <a:r>
              <a:rPr lang="en-AU" sz="2400" dirty="0" err="1">
                <a:solidFill>
                  <a:schemeClr val="bg1">
                    <a:lumMod val="65000"/>
                  </a:schemeClr>
                </a:solidFill>
                <a:latin typeface="Verdana Ref" pitchFamily="34" charset="0"/>
              </a:rPr>
              <a:t>clear:both</a:t>
            </a:r>
            <a:r>
              <a:rPr lang="en-AU" sz="2400" dirty="0">
                <a:solidFill>
                  <a:schemeClr val="bg1">
                    <a:lumMod val="65000"/>
                  </a:schemeClr>
                </a:solidFill>
                <a:latin typeface="Verdana Ref" pitchFamily="34" charset="0"/>
              </a:rPr>
              <a:t> puts the div on a new </a:t>
            </a:r>
            <a:r>
              <a:rPr lang="en-AU" sz="2400" dirty="0" smtClean="0">
                <a:solidFill>
                  <a:schemeClr val="bg1">
                    <a:lumMod val="65000"/>
                  </a:schemeClr>
                </a:solidFill>
                <a:latin typeface="Verdana Ref" pitchFamily="34" charset="0"/>
              </a:rPr>
              <a:t>line */</a:t>
            </a:r>
            <a:endParaRPr lang="en-AU" sz="2400" dirty="0">
              <a:solidFill>
                <a:schemeClr val="bg1">
                  <a:lumMod val="65000"/>
                </a:schemeClr>
              </a:solidFill>
              <a:latin typeface="Verdana Ref" pitchFamily="34" charset="0"/>
            </a:endParaRPr>
          </a:p>
          <a:p>
            <a:pPr marL="118872" indent="0">
              <a:buNone/>
            </a:pPr>
            <a:r>
              <a:rPr lang="en-AU" dirty="0">
                <a:solidFill>
                  <a:srgbClr val="00B050"/>
                </a:solidFill>
                <a:latin typeface="Verdana Ref" pitchFamily="34" charset="0"/>
              </a:rPr>
              <a:t>	</a:t>
            </a:r>
            <a:r>
              <a:rPr lang="en-AU" dirty="0" err="1">
                <a:solidFill>
                  <a:srgbClr val="00B050"/>
                </a:solidFill>
                <a:latin typeface="Verdana Ref" pitchFamily="34" charset="0"/>
              </a:rPr>
              <a:t>clear:both</a:t>
            </a:r>
            <a:r>
              <a:rPr lang="en-AU" dirty="0">
                <a:solidFill>
                  <a:srgbClr val="00B050"/>
                </a:solidFill>
                <a:latin typeface="Verdana Ref" pitchFamily="34" charset="0"/>
              </a:rPr>
              <a:t>;}</a:t>
            </a:r>
          </a:p>
        </p:txBody>
      </p:sp>
    </p:spTree>
    <p:extLst>
      <p:ext uri="{BB962C8B-B14F-4D97-AF65-F5344CB8AC3E}">
        <p14:creationId xmlns:p14="http://schemas.microsoft.com/office/powerpoint/2010/main" val="24531056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 the footer and finish!</a:t>
            </a:r>
            <a:endParaRPr lang="en-AU" dirty="0"/>
          </a:p>
        </p:txBody>
      </p:sp>
      <p:sp>
        <p:nvSpPr>
          <p:cNvPr id="3" name="Content Placeholder 2"/>
          <p:cNvSpPr>
            <a:spLocks noGrp="1"/>
          </p:cNvSpPr>
          <p:nvPr>
            <p:ph idx="1"/>
          </p:nvPr>
        </p:nvSpPr>
        <p:spPr/>
        <p:txBody>
          <a:bodyPr/>
          <a:lstStyle/>
          <a:p>
            <a:r>
              <a:rPr lang="en-AU" dirty="0" smtClean="0">
                <a:solidFill>
                  <a:schemeClr val="bg1">
                    <a:lumMod val="50000"/>
                  </a:schemeClr>
                </a:solidFill>
              </a:rPr>
              <a:t>Now add the footer div</a:t>
            </a:r>
          </a:p>
          <a:p>
            <a:endParaRPr lang="en-AU" dirty="0" smtClean="0">
              <a:solidFill>
                <a:schemeClr val="bg1">
                  <a:lumMod val="50000"/>
                </a:schemeClr>
              </a:solidFill>
            </a:endParaRPr>
          </a:p>
          <a:p>
            <a:endParaRPr lang="en-AU" dirty="0">
              <a:solidFill>
                <a:srgbClr val="00B050"/>
              </a:solidFill>
              <a:latin typeface="Verdana Ref"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564904"/>
            <a:ext cx="482917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859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HTML</a:t>
            </a:r>
            <a:endParaRPr lang="en-AU" dirty="0"/>
          </a:p>
        </p:txBody>
      </p:sp>
      <p:sp>
        <p:nvSpPr>
          <p:cNvPr id="3" name="Content Placeholder 2"/>
          <p:cNvSpPr>
            <a:spLocks noGrp="1"/>
          </p:cNvSpPr>
          <p:nvPr>
            <p:ph idx="1"/>
          </p:nvPr>
        </p:nvSpPr>
        <p:spPr/>
        <p:txBody>
          <a:bodyPr/>
          <a:lstStyle/>
          <a:p>
            <a:pPr marL="298450" indent="0">
              <a:buNone/>
            </a:pPr>
            <a:r>
              <a:rPr lang="en-AU" dirty="0" smtClean="0"/>
              <a:t>Tags can “nest” inside each other, like Russian Dolls</a:t>
            </a:r>
          </a:p>
          <a:p>
            <a:pPr marL="298450" indent="0">
              <a:buNone/>
            </a:pP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137" y="2462212"/>
            <a:ext cx="4630541" cy="3775100"/>
          </a:xfrm>
          <a:prstGeom prst="rect">
            <a:avLst/>
          </a:prstGeom>
        </p:spPr>
      </p:pic>
    </p:spTree>
    <p:extLst>
      <p:ext uri="{BB962C8B-B14F-4D97-AF65-F5344CB8AC3E}">
        <p14:creationId xmlns:p14="http://schemas.microsoft.com/office/powerpoint/2010/main" val="15290468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 the footer and finish!</a:t>
            </a:r>
            <a:endParaRPr lang="en-AU" dirty="0"/>
          </a:p>
        </p:txBody>
      </p:sp>
      <p:sp>
        <p:nvSpPr>
          <p:cNvPr id="3" name="Content Placeholder 2"/>
          <p:cNvSpPr>
            <a:spLocks noGrp="1"/>
          </p:cNvSpPr>
          <p:nvPr>
            <p:ph idx="1"/>
          </p:nvPr>
        </p:nvSpPr>
        <p:spPr/>
        <p:txBody>
          <a:bodyPr/>
          <a:lstStyle/>
          <a:p>
            <a:r>
              <a:rPr lang="en-AU" dirty="0" smtClean="0">
                <a:solidFill>
                  <a:schemeClr val="bg1">
                    <a:lumMod val="50000"/>
                  </a:schemeClr>
                </a:solidFill>
                <a:latin typeface="+mj-lt"/>
              </a:rPr>
              <a:t>You should have this:</a:t>
            </a:r>
          </a:p>
          <a:p>
            <a:endParaRPr lang="en-AU" dirty="0">
              <a:solidFill>
                <a:schemeClr val="bg1">
                  <a:lumMod val="50000"/>
                </a:schemeClr>
              </a:solidFill>
              <a:latin typeface="+mj-lt"/>
            </a:endParaRPr>
          </a:p>
          <a:p>
            <a:endParaRPr lang="en-AU" dirty="0" smtClean="0">
              <a:solidFill>
                <a:schemeClr val="bg1">
                  <a:lumMod val="50000"/>
                </a:schemeClr>
              </a:solidFill>
              <a:latin typeface="+mj-lt"/>
            </a:endParaRPr>
          </a:p>
          <a:p>
            <a:endParaRPr lang="en-AU" dirty="0">
              <a:solidFill>
                <a:schemeClr val="bg1">
                  <a:lumMod val="50000"/>
                </a:schemeClr>
              </a:solidFill>
              <a:latin typeface="+mj-lt"/>
            </a:endParaRPr>
          </a:p>
          <a:p>
            <a:endParaRPr lang="en-AU" dirty="0" smtClean="0">
              <a:solidFill>
                <a:schemeClr val="bg1">
                  <a:lumMod val="50000"/>
                </a:schemeClr>
              </a:solidFill>
              <a:latin typeface="+mj-lt"/>
            </a:endParaRPr>
          </a:p>
          <a:p>
            <a:endParaRPr lang="en-AU" dirty="0">
              <a:solidFill>
                <a:schemeClr val="bg1">
                  <a:lumMod val="50000"/>
                </a:schemeClr>
              </a:solidFill>
              <a:latin typeface="+mj-lt"/>
            </a:endParaRPr>
          </a:p>
          <a:p>
            <a:endParaRPr lang="en-AU" dirty="0" smtClean="0">
              <a:solidFill>
                <a:schemeClr val="bg1">
                  <a:lumMod val="50000"/>
                </a:schemeClr>
              </a:solidFill>
              <a:latin typeface="+mj-lt"/>
            </a:endParaRPr>
          </a:p>
          <a:p>
            <a:r>
              <a:rPr lang="en-AU" dirty="0" smtClean="0">
                <a:solidFill>
                  <a:schemeClr val="bg1">
                    <a:lumMod val="50000"/>
                  </a:schemeClr>
                </a:solidFill>
                <a:latin typeface="+mj-lt"/>
              </a:rPr>
              <a:t>Press F12 to preview your page in a browser</a:t>
            </a:r>
          </a:p>
          <a:p>
            <a:endParaRPr lang="en-AU" dirty="0" smtClean="0">
              <a:solidFill>
                <a:schemeClr val="bg1">
                  <a:lumMod val="50000"/>
                </a:schemeClr>
              </a:solidFill>
              <a:latin typeface="+mj-lt"/>
            </a:endParaRPr>
          </a:p>
          <a:p>
            <a:endParaRPr lang="en-AU" dirty="0">
              <a:solidFill>
                <a:srgbClr val="00B050"/>
              </a:solidFill>
              <a:latin typeface="Verdana Ref" pitchFamily="34"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88840"/>
            <a:ext cx="3888432" cy="280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5636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Make it liquid now</a:t>
            </a:r>
            <a:endParaRPr lang="en-AU" dirty="0"/>
          </a:p>
        </p:txBody>
      </p:sp>
      <p:sp>
        <p:nvSpPr>
          <p:cNvPr id="5" name="Text Placeholder 4"/>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0710797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Make it liquid</a:t>
            </a:r>
            <a:endParaRPr lang="en-AU" dirty="0"/>
          </a:p>
        </p:txBody>
      </p:sp>
      <p:sp>
        <p:nvSpPr>
          <p:cNvPr id="5" name="Content Placeholder 4"/>
          <p:cNvSpPr>
            <a:spLocks noGrp="1"/>
          </p:cNvSpPr>
          <p:nvPr>
            <p:ph idx="1"/>
          </p:nvPr>
        </p:nvSpPr>
        <p:spPr/>
        <p:txBody>
          <a:bodyPr>
            <a:normAutofit fontScale="92500" lnSpcReduction="20000"/>
          </a:bodyPr>
          <a:lstStyle/>
          <a:p>
            <a:r>
              <a:rPr lang="en-AU" dirty="0" smtClean="0"/>
              <a:t>A Liquid Layout expands and shrinks depending on the size of the window.</a:t>
            </a:r>
          </a:p>
          <a:p>
            <a:r>
              <a:rPr lang="en-AU" dirty="0" smtClean="0"/>
              <a:t>Change your #container ID a little to get this</a:t>
            </a:r>
          </a:p>
          <a:p>
            <a:endParaRPr lang="en-AU" dirty="0"/>
          </a:p>
          <a:p>
            <a:pPr marL="118872" indent="0">
              <a:buNone/>
            </a:pPr>
            <a:r>
              <a:rPr lang="en-AU" dirty="0" smtClean="0">
                <a:solidFill>
                  <a:srgbClr val="00B050"/>
                </a:solidFill>
                <a:latin typeface="Verdana Ref" pitchFamily="34" charset="0"/>
              </a:rPr>
              <a:t>#container {</a:t>
            </a:r>
          </a:p>
          <a:p>
            <a:pPr marL="118872" indent="0">
              <a:buNone/>
            </a:pPr>
            <a:r>
              <a:rPr lang="en-AU" sz="2600" dirty="0" smtClean="0">
                <a:solidFill>
                  <a:schemeClr val="bg1">
                    <a:lumMod val="65000"/>
                  </a:schemeClr>
                </a:solidFill>
                <a:latin typeface="Verdana Ref" pitchFamily="34" charset="0"/>
              </a:rPr>
              <a:t>/* these next two lines make it liquid*/</a:t>
            </a:r>
          </a:p>
          <a:p>
            <a:pPr marL="118872" indent="0">
              <a:buNone/>
            </a:pPr>
            <a:r>
              <a:rPr lang="en-AU" dirty="0" smtClean="0">
                <a:latin typeface="Verdana Ref" pitchFamily="34" charset="0"/>
              </a:rPr>
              <a:t>		</a:t>
            </a:r>
            <a:r>
              <a:rPr lang="en-AU" dirty="0" smtClean="0">
                <a:solidFill>
                  <a:srgbClr val="00B050"/>
                </a:solidFill>
                <a:latin typeface="Verdana Ref" pitchFamily="34" charset="0"/>
              </a:rPr>
              <a:t>min-width: 800px;</a:t>
            </a:r>
          </a:p>
          <a:p>
            <a:pPr marL="118872" indent="0">
              <a:buNone/>
            </a:pPr>
            <a:r>
              <a:rPr lang="en-AU" dirty="0" smtClean="0">
                <a:solidFill>
                  <a:srgbClr val="00B050"/>
                </a:solidFill>
                <a:latin typeface="Verdana Ref" pitchFamily="34" charset="0"/>
              </a:rPr>
              <a:t>		max-width: 1000px;</a:t>
            </a:r>
          </a:p>
          <a:p>
            <a:pPr marL="118872" indent="0">
              <a:buNone/>
            </a:pPr>
            <a:r>
              <a:rPr lang="en-AU" dirty="0" smtClean="0">
                <a:solidFill>
                  <a:srgbClr val="00B050"/>
                </a:solidFill>
                <a:latin typeface="Verdana Ref" pitchFamily="34" charset="0"/>
              </a:rPr>
              <a:t>		height:700px;</a:t>
            </a:r>
          </a:p>
          <a:p>
            <a:pPr marL="118872" indent="0">
              <a:buNone/>
            </a:pPr>
            <a:r>
              <a:rPr lang="en-AU" dirty="0" smtClean="0">
                <a:solidFill>
                  <a:srgbClr val="00B050"/>
                </a:solidFill>
                <a:latin typeface="Verdana Ref" pitchFamily="34" charset="0"/>
              </a:rPr>
              <a:t>		margin:0px auto 0px auto;</a:t>
            </a:r>
          </a:p>
          <a:p>
            <a:pPr marL="118872" indent="0">
              <a:buNone/>
            </a:pPr>
            <a:r>
              <a:rPr lang="en-AU" dirty="0" smtClean="0">
                <a:solidFill>
                  <a:srgbClr val="00B050"/>
                </a:solidFill>
                <a:latin typeface="Verdana Ref" pitchFamily="34" charset="0"/>
              </a:rPr>
              <a:t>		background-</a:t>
            </a:r>
            <a:r>
              <a:rPr lang="en-AU" dirty="0" err="1" smtClean="0">
                <a:solidFill>
                  <a:srgbClr val="00B050"/>
                </a:solidFill>
                <a:latin typeface="Verdana Ref" pitchFamily="34" charset="0"/>
              </a:rPr>
              <a:t>color</a:t>
            </a:r>
            <a:r>
              <a:rPr lang="en-AU" dirty="0" smtClean="0">
                <a:solidFill>
                  <a:srgbClr val="00B050"/>
                </a:solidFill>
                <a:latin typeface="Verdana Ref" pitchFamily="34" charset="0"/>
              </a:rPr>
              <a:t>: #cfc;</a:t>
            </a:r>
          </a:p>
          <a:p>
            <a:pPr marL="118872" indent="0">
              <a:buNone/>
            </a:pPr>
            <a:r>
              <a:rPr lang="en-AU" dirty="0" smtClean="0">
                <a:solidFill>
                  <a:srgbClr val="00B050"/>
                </a:solidFill>
                <a:latin typeface="Verdana Ref" pitchFamily="34" charset="0"/>
              </a:rPr>
              <a:t>}</a:t>
            </a:r>
            <a:endParaRPr lang="en-AU" dirty="0">
              <a:solidFill>
                <a:srgbClr val="00B050"/>
              </a:solidFill>
              <a:latin typeface="Verdana Ref" pitchFamily="34" charset="0"/>
            </a:endParaRPr>
          </a:p>
        </p:txBody>
      </p:sp>
    </p:spTree>
    <p:extLst>
      <p:ext uri="{BB962C8B-B14F-4D97-AF65-F5344CB8AC3E}">
        <p14:creationId xmlns:p14="http://schemas.microsoft.com/office/powerpoint/2010/main" val="24758640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Make it liquid</a:t>
            </a:r>
            <a:endParaRPr lang="en-AU" dirty="0"/>
          </a:p>
        </p:txBody>
      </p:sp>
      <p:sp>
        <p:nvSpPr>
          <p:cNvPr id="5" name="Content Placeholder 4"/>
          <p:cNvSpPr>
            <a:spLocks noGrp="1"/>
          </p:cNvSpPr>
          <p:nvPr>
            <p:ph idx="1"/>
          </p:nvPr>
        </p:nvSpPr>
        <p:spPr/>
        <p:txBody>
          <a:bodyPr>
            <a:normAutofit/>
          </a:bodyPr>
          <a:lstStyle/>
          <a:p>
            <a:r>
              <a:rPr lang="en-AU" dirty="0" smtClean="0"/>
              <a:t>Preview your page in the browser (F12)</a:t>
            </a:r>
          </a:p>
          <a:p>
            <a:endParaRPr lang="en-AU" dirty="0" smtClean="0"/>
          </a:p>
          <a:p>
            <a:r>
              <a:rPr lang="en-AU" dirty="0" smtClean="0"/>
              <a:t>Set the browser window on ‘Restore’</a:t>
            </a:r>
          </a:p>
          <a:p>
            <a:endParaRPr lang="en-AU" dirty="0" smtClean="0"/>
          </a:p>
          <a:p>
            <a:r>
              <a:rPr lang="en-AU" dirty="0" smtClean="0"/>
              <a:t>Drag the window narrower and wider</a:t>
            </a:r>
          </a:p>
          <a:p>
            <a:endParaRPr lang="en-AU" dirty="0" smtClean="0"/>
          </a:p>
          <a:p>
            <a:r>
              <a:rPr lang="en-AU" dirty="0" smtClean="0"/>
              <a:t>Your webpage content should shrink and grow in width</a:t>
            </a:r>
            <a:endParaRPr lang="en-AU" dirty="0"/>
          </a:p>
        </p:txBody>
      </p:sp>
    </p:spTree>
    <p:extLst>
      <p:ext uri="{BB962C8B-B14F-4D97-AF65-F5344CB8AC3E}">
        <p14:creationId xmlns:p14="http://schemas.microsoft.com/office/powerpoint/2010/main" val="20617368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Add content</a:t>
            </a:r>
            <a:endParaRPr lang="en-AU" dirty="0"/>
          </a:p>
        </p:txBody>
      </p:sp>
      <p:sp>
        <p:nvSpPr>
          <p:cNvPr id="5" name="Text Placeholder 4"/>
          <p:cNvSpPr>
            <a:spLocks noGrp="1"/>
          </p:cNvSpPr>
          <p:nvPr>
            <p:ph type="body" idx="1"/>
          </p:nvPr>
        </p:nvSpPr>
        <p:spPr/>
        <p:txBody>
          <a:bodyPr/>
          <a:lstStyle/>
          <a:p>
            <a:endParaRPr lang="en-AU"/>
          </a:p>
        </p:txBody>
      </p:sp>
    </p:spTree>
    <p:extLst>
      <p:ext uri="{BB962C8B-B14F-4D97-AF65-F5344CB8AC3E}">
        <p14:creationId xmlns:p14="http://schemas.microsoft.com/office/powerpoint/2010/main" val="41275844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Add a banner</a:t>
            </a:r>
            <a:endParaRPr lang="en-AU" dirty="0"/>
          </a:p>
        </p:txBody>
      </p:sp>
      <p:sp>
        <p:nvSpPr>
          <p:cNvPr id="5" name="Content Placeholder 4"/>
          <p:cNvSpPr>
            <a:spLocks noGrp="1"/>
          </p:cNvSpPr>
          <p:nvPr>
            <p:ph idx="1"/>
          </p:nvPr>
        </p:nvSpPr>
        <p:spPr/>
        <p:txBody>
          <a:bodyPr/>
          <a:lstStyle/>
          <a:p>
            <a:r>
              <a:rPr lang="en-AU" dirty="0" smtClean="0"/>
              <a:t>Drag the image </a:t>
            </a:r>
            <a:r>
              <a:rPr lang="en-AU" i="1" dirty="0" smtClean="0"/>
              <a:t>banner.jpg</a:t>
            </a:r>
            <a:r>
              <a:rPr lang="en-AU" dirty="0" smtClean="0"/>
              <a:t> from the images folder to the banner div</a:t>
            </a:r>
          </a:p>
          <a:p>
            <a:endParaRPr lang="en-AU" dirty="0" smtClean="0"/>
          </a:p>
          <a:p>
            <a:r>
              <a:rPr lang="en-AU" dirty="0" smtClean="0"/>
              <a:t>It should fit exactly </a:t>
            </a:r>
          </a:p>
          <a:p>
            <a:endParaRPr lang="en-AU" dirty="0"/>
          </a:p>
          <a:p>
            <a:endParaRPr lang="en-AU" dirty="0" smtClean="0"/>
          </a:p>
          <a:p>
            <a:endParaRPr lang="en-AU" dirty="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21" y="4024313"/>
            <a:ext cx="77152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1069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 headings and paragraphs</a:t>
            </a:r>
            <a:endParaRPr lang="en-AU" dirty="0"/>
          </a:p>
        </p:txBody>
      </p:sp>
      <p:sp>
        <p:nvSpPr>
          <p:cNvPr id="3" name="Content Placeholder 2"/>
          <p:cNvSpPr>
            <a:spLocks noGrp="1"/>
          </p:cNvSpPr>
          <p:nvPr>
            <p:ph idx="1"/>
          </p:nvPr>
        </p:nvSpPr>
        <p:spPr/>
        <p:txBody>
          <a:bodyPr>
            <a:normAutofit fontScale="92500" lnSpcReduction="10000"/>
          </a:bodyPr>
          <a:lstStyle/>
          <a:p>
            <a:pPr marL="118872" indent="0">
              <a:buNone/>
            </a:pPr>
            <a:r>
              <a:rPr lang="en-AU" dirty="0" smtClean="0"/>
              <a:t>Create styles for &lt;h1&gt;, &lt;h2&gt; and </a:t>
            </a:r>
            <a:r>
              <a:rPr lang="en-AU" dirty="0"/>
              <a:t>&lt;p</a:t>
            </a:r>
            <a:r>
              <a:rPr lang="en-AU" dirty="0" smtClean="0"/>
              <a:t>&gt;:</a:t>
            </a:r>
          </a:p>
          <a:p>
            <a:pPr marL="118872" indent="0">
              <a:buNone/>
            </a:pPr>
            <a:r>
              <a:rPr lang="en-AU" dirty="0" smtClean="0">
                <a:solidFill>
                  <a:srgbClr val="00B050"/>
                </a:solidFill>
                <a:latin typeface="Verdana Ref" pitchFamily="34" charset="0"/>
              </a:rPr>
              <a:t>h1 </a:t>
            </a:r>
            <a:r>
              <a:rPr lang="en-AU" dirty="0">
                <a:solidFill>
                  <a:srgbClr val="00B050"/>
                </a:solidFill>
                <a:latin typeface="Verdana Ref" pitchFamily="34" charset="0"/>
              </a:rPr>
              <a:t>{</a:t>
            </a:r>
          </a:p>
          <a:p>
            <a:pPr marL="118872" indent="0">
              <a:buNone/>
            </a:pPr>
            <a:r>
              <a:rPr lang="en-AU" dirty="0">
                <a:solidFill>
                  <a:srgbClr val="00B050"/>
                </a:solidFill>
                <a:latin typeface="Verdana Ref" pitchFamily="34" charset="0"/>
              </a:rPr>
              <a:t>	font-family: Times New Roman, Times, serif;</a:t>
            </a:r>
          </a:p>
          <a:p>
            <a:pPr marL="118872" indent="0">
              <a:buNone/>
            </a:pPr>
            <a:r>
              <a:rPr lang="en-AU" dirty="0">
                <a:solidFill>
                  <a:srgbClr val="00B050"/>
                </a:solidFill>
                <a:latin typeface="Verdana Ref" pitchFamily="34" charset="0"/>
              </a:rPr>
              <a:t>	font-size: 48px;</a:t>
            </a:r>
          </a:p>
          <a:p>
            <a:pPr marL="118872" indent="0">
              <a:buNone/>
            </a:pPr>
            <a:r>
              <a:rPr lang="en-AU" dirty="0">
                <a:solidFill>
                  <a:srgbClr val="00B050"/>
                </a:solidFill>
                <a:latin typeface="Verdana Ref" pitchFamily="34" charset="0"/>
              </a:rPr>
              <a:t>	</a:t>
            </a:r>
            <a:r>
              <a:rPr lang="en-AU" dirty="0" err="1">
                <a:solidFill>
                  <a:srgbClr val="00B050"/>
                </a:solidFill>
                <a:latin typeface="Verdana Ref" pitchFamily="34" charset="0"/>
              </a:rPr>
              <a:t>color</a:t>
            </a:r>
            <a:r>
              <a:rPr lang="en-AU" dirty="0">
                <a:solidFill>
                  <a:srgbClr val="00B050"/>
                </a:solidFill>
                <a:latin typeface="Verdana Ref" pitchFamily="34" charset="0"/>
              </a:rPr>
              <a:t>: #695A49;</a:t>
            </a:r>
          </a:p>
          <a:p>
            <a:pPr marL="118872" indent="0">
              <a:buNone/>
            </a:pPr>
            <a:r>
              <a:rPr lang="en-AU" dirty="0">
                <a:solidFill>
                  <a:srgbClr val="00B050"/>
                </a:solidFill>
                <a:latin typeface="Verdana Ref" pitchFamily="34" charset="0"/>
              </a:rPr>
              <a:t>	text-align: </a:t>
            </a:r>
            <a:r>
              <a:rPr lang="en-AU" dirty="0" err="1" smtClean="0">
                <a:solidFill>
                  <a:srgbClr val="00B050"/>
                </a:solidFill>
                <a:latin typeface="Verdana Ref" pitchFamily="34" charset="0"/>
              </a:rPr>
              <a:t>center</a:t>
            </a:r>
            <a:r>
              <a:rPr lang="en-AU" dirty="0" smtClean="0">
                <a:solidFill>
                  <a:srgbClr val="00B050"/>
                </a:solidFill>
                <a:latin typeface="Verdana Ref" pitchFamily="34" charset="0"/>
              </a:rPr>
              <a:t>;</a:t>
            </a:r>
            <a:endParaRPr lang="en-AU" dirty="0">
              <a:solidFill>
                <a:srgbClr val="00B050"/>
              </a:solidFill>
              <a:latin typeface="Verdana Ref" pitchFamily="34" charset="0"/>
            </a:endParaRPr>
          </a:p>
          <a:p>
            <a:pPr marL="118872" indent="0">
              <a:buNone/>
            </a:pPr>
            <a:r>
              <a:rPr lang="en-AU" dirty="0">
                <a:solidFill>
                  <a:srgbClr val="00B050"/>
                </a:solidFill>
                <a:latin typeface="Verdana Ref" pitchFamily="34" charset="0"/>
              </a:rPr>
              <a:t>	vertical-align: top</a:t>
            </a:r>
            <a:r>
              <a:rPr lang="en-AU" dirty="0" smtClean="0">
                <a:solidFill>
                  <a:srgbClr val="00B050"/>
                </a:solidFill>
                <a:latin typeface="Verdana Ref" pitchFamily="34" charset="0"/>
              </a:rPr>
              <a:t>;</a:t>
            </a:r>
          </a:p>
          <a:p>
            <a:pPr marL="118872" indent="0">
              <a:buNone/>
            </a:pPr>
            <a:r>
              <a:rPr lang="en-AU" dirty="0" smtClean="0">
                <a:solidFill>
                  <a:srgbClr val="00B050"/>
                </a:solidFill>
                <a:latin typeface="Verdana Ref" pitchFamily="34" charset="0"/>
              </a:rPr>
              <a:t>	padding:5px 5px </a:t>
            </a:r>
            <a:r>
              <a:rPr lang="en-AU" dirty="0" err="1" smtClean="0">
                <a:solidFill>
                  <a:srgbClr val="00B050"/>
                </a:solidFill>
                <a:latin typeface="Verdana Ref" pitchFamily="34" charset="0"/>
              </a:rPr>
              <a:t>5px</a:t>
            </a:r>
            <a:r>
              <a:rPr lang="en-AU" dirty="0" smtClean="0">
                <a:solidFill>
                  <a:srgbClr val="00B050"/>
                </a:solidFill>
                <a:latin typeface="Verdana Ref" pitchFamily="34" charset="0"/>
              </a:rPr>
              <a:t> </a:t>
            </a:r>
            <a:r>
              <a:rPr lang="en-AU" dirty="0" err="1" smtClean="0">
                <a:solidFill>
                  <a:srgbClr val="00B050"/>
                </a:solidFill>
                <a:latin typeface="Verdana Ref" pitchFamily="34" charset="0"/>
              </a:rPr>
              <a:t>5px</a:t>
            </a:r>
            <a:r>
              <a:rPr lang="en-AU" dirty="0">
                <a:solidFill>
                  <a:srgbClr val="00B050"/>
                </a:solidFill>
                <a:latin typeface="Verdana Ref" pitchFamily="34" charset="0"/>
              </a:rPr>
              <a:t>;</a:t>
            </a:r>
          </a:p>
          <a:p>
            <a:pPr marL="118872" indent="0">
              <a:buNone/>
            </a:pPr>
            <a:r>
              <a:rPr lang="en-AU" dirty="0" smtClean="0">
                <a:solidFill>
                  <a:srgbClr val="00B050"/>
                </a:solidFill>
                <a:latin typeface="Verdana Ref" pitchFamily="34" charset="0"/>
              </a:rPr>
              <a:t>}</a:t>
            </a:r>
            <a:endParaRPr lang="en-AU" dirty="0">
              <a:solidFill>
                <a:srgbClr val="00B050"/>
              </a:solidFill>
              <a:latin typeface="Verdana Ref" pitchFamily="34" charset="0"/>
            </a:endParaRPr>
          </a:p>
          <a:p>
            <a:pPr marL="118872" indent="0">
              <a:buNone/>
            </a:pPr>
            <a:endParaRPr lang="en-AU" dirty="0"/>
          </a:p>
          <a:p>
            <a:pPr marL="118872" indent="0">
              <a:buNone/>
            </a:pPr>
            <a:endParaRPr lang="en-AU" dirty="0"/>
          </a:p>
        </p:txBody>
      </p:sp>
    </p:spTree>
    <p:extLst>
      <p:ext uri="{BB962C8B-B14F-4D97-AF65-F5344CB8AC3E}">
        <p14:creationId xmlns:p14="http://schemas.microsoft.com/office/powerpoint/2010/main" val="25415966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 headings and paragraphs</a:t>
            </a:r>
            <a:endParaRPr lang="en-AU" dirty="0"/>
          </a:p>
        </p:txBody>
      </p:sp>
      <p:sp>
        <p:nvSpPr>
          <p:cNvPr id="3" name="Content Placeholder 2"/>
          <p:cNvSpPr>
            <a:spLocks noGrp="1"/>
          </p:cNvSpPr>
          <p:nvPr>
            <p:ph idx="1"/>
          </p:nvPr>
        </p:nvSpPr>
        <p:spPr/>
        <p:txBody>
          <a:bodyPr>
            <a:normAutofit fontScale="92500" lnSpcReduction="10000"/>
          </a:bodyPr>
          <a:lstStyle/>
          <a:p>
            <a:pPr marL="118872" indent="0">
              <a:buNone/>
            </a:pPr>
            <a:r>
              <a:rPr lang="en-AU" dirty="0" smtClean="0"/>
              <a:t>Create styles for &lt;h1&gt;, &lt;h2&gt; and </a:t>
            </a:r>
            <a:r>
              <a:rPr lang="en-AU" dirty="0"/>
              <a:t>&lt;p</a:t>
            </a:r>
            <a:r>
              <a:rPr lang="en-AU" dirty="0" smtClean="0"/>
              <a:t>&gt;</a:t>
            </a:r>
          </a:p>
          <a:p>
            <a:pPr marL="118872" indent="0">
              <a:buNone/>
            </a:pPr>
            <a:r>
              <a:rPr lang="en-AU" sz="3500" dirty="0" smtClean="0">
                <a:solidFill>
                  <a:srgbClr val="00B050"/>
                </a:solidFill>
                <a:latin typeface="Verdana Ref" pitchFamily="34" charset="0"/>
              </a:rPr>
              <a:t>h2 </a:t>
            </a:r>
            <a:r>
              <a:rPr lang="en-AU" sz="3500" dirty="0">
                <a:solidFill>
                  <a:srgbClr val="00B050"/>
                </a:solidFill>
                <a:latin typeface="Verdana Ref" pitchFamily="34" charset="0"/>
              </a:rPr>
              <a:t>{</a:t>
            </a:r>
          </a:p>
          <a:p>
            <a:pPr marL="118872" indent="0">
              <a:buNone/>
            </a:pPr>
            <a:r>
              <a:rPr lang="en-AU" sz="3500" dirty="0">
                <a:solidFill>
                  <a:srgbClr val="00B050"/>
                </a:solidFill>
                <a:latin typeface="Verdana Ref" pitchFamily="34" charset="0"/>
              </a:rPr>
              <a:t>	font-family: Arial, Helvetica, sans-serif;</a:t>
            </a:r>
          </a:p>
          <a:p>
            <a:pPr marL="118872" indent="0">
              <a:buNone/>
            </a:pPr>
            <a:r>
              <a:rPr lang="en-AU" sz="3500" dirty="0">
                <a:solidFill>
                  <a:srgbClr val="00B050"/>
                </a:solidFill>
                <a:latin typeface="Verdana Ref" pitchFamily="34" charset="0"/>
              </a:rPr>
              <a:t>	font-size: </a:t>
            </a:r>
            <a:r>
              <a:rPr lang="en-AU" sz="3500" dirty="0" smtClean="0">
                <a:solidFill>
                  <a:srgbClr val="00B050"/>
                </a:solidFill>
                <a:latin typeface="Verdana Ref" pitchFamily="34" charset="0"/>
              </a:rPr>
              <a:t>21px</a:t>
            </a:r>
            <a:r>
              <a:rPr lang="en-AU" sz="3500" dirty="0">
                <a:solidFill>
                  <a:srgbClr val="00B050"/>
                </a:solidFill>
                <a:latin typeface="Verdana Ref" pitchFamily="34" charset="0"/>
              </a:rPr>
              <a:t>;</a:t>
            </a:r>
          </a:p>
          <a:p>
            <a:pPr marL="118872" indent="0">
              <a:buNone/>
            </a:pPr>
            <a:r>
              <a:rPr lang="en-AU" sz="3500" dirty="0">
                <a:solidFill>
                  <a:srgbClr val="00B050"/>
                </a:solidFill>
                <a:latin typeface="Verdana Ref" pitchFamily="34" charset="0"/>
              </a:rPr>
              <a:t>	</a:t>
            </a:r>
            <a:r>
              <a:rPr lang="en-AU" sz="3500" dirty="0" err="1">
                <a:solidFill>
                  <a:srgbClr val="00B050"/>
                </a:solidFill>
                <a:latin typeface="Verdana Ref" pitchFamily="34" charset="0"/>
              </a:rPr>
              <a:t>color</a:t>
            </a:r>
            <a:r>
              <a:rPr lang="en-AU" sz="3500" dirty="0">
                <a:solidFill>
                  <a:srgbClr val="00B050"/>
                </a:solidFill>
                <a:latin typeface="Verdana Ref" pitchFamily="34" charset="0"/>
              </a:rPr>
              <a:t>: #FFFFFF;</a:t>
            </a:r>
          </a:p>
          <a:p>
            <a:pPr marL="118872" indent="0">
              <a:buNone/>
            </a:pPr>
            <a:r>
              <a:rPr lang="en-AU" sz="3500" dirty="0">
                <a:solidFill>
                  <a:srgbClr val="00B050"/>
                </a:solidFill>
                <a:latin typeface="Verdana Ref" pitchFamily="34" charset="0"/>
              </a:rPr>
              <a:t>	text-align: left;</a:t>
            </a:r>
          </a:p>
          <a:p>
            <a:pPr marL="118872" indent="0">
              <a:buNone/>
            </a:pPr>
            <a:r>
              <a:rPr lang="en-AU" sz="3500" dirty="0">
                <a:solidFill>
                  <a:srgbClr val="00B050"/>
                </a:solidFill>
                <a:latin typeface="Verdana Ref" pitchFamily="34" charset="0"/>
              </a:rPr>
              <a:t>	text-transform: </a:t>
            </a:r>
            <a:r>
              <a:rPr lang="en-AU" sz="3500" dirty="0" smtClean="0">
                <a:solidFill>
                  <a:srgbClr val="00B050"/>
                </a:solidFill>
                <a:latin typeface="Verdana Ref" pitchFamily="34" charset="0"/>
              </a:rPr>
              <a:t>capitalize;</a:t>
            </a:r>
          </a:p>
          <a:p>
            <a:pPr marL="118872" indent="0">
              <a:buNone/>
            </a:pPr>
            <a:r>
              <a:rPr lang="en-AU" sz="3600" dirty="0" smtClean="0">
                <a:solidFill>
                  <a:srgbClr val="00B050"/>
                </a:solidFill>
                <a:latin typeface="Verdana Ref" pitchFamily="34" charset="0"/>
              </a:rPr>
              <a:t>	padding:5px </a:t>
            </a:r>
            <a:r>
              <a:rPr lang="en-AU" sz="3600" dirty="0">
                <a:solidFill>
                  <a:srgbClr val="00B050"/>
                </a:solidFill>
                <a:latin typeface="Verdana Ref" pitchFamily="34" charset="0"/>
              </a:rPr>
              <a:t>5px </a:t>
            </a:r>
            <a:r>
              <a:rPr lang="en-AU" sz="3600" dirty="0" err="1">
                <a:solidFill>
                  <a:srgbClr val="00B050"/>
                </a:solidFill>
                <a:latin typeface="Verdana Ref" pitchFamily="34" charset="0"/>
              </a:rPr>
              <a:t>5px</a:t>
            </a:r>
            <a:r>
              <a:rPr lang="en-AU" sz="3600" dirty="0">
                <a:solidFill>
                  <a:srgbClr val="00B050"/>
                </a:solidFill>
                <a:latin typeface="Verdana Ref" pitchFamily="34" charset="0"/>
              </a:rPr>
              <a:t> </a:t>
            </a:r>
            <a:r>
              <a:rPr lang="en-AU" sz="3600" dirty="0" err="1">
                <a:solidFill>
                  <a:srgbClr val="00B050"/>
                </a:solidFill>
                <a:latin typeface="Verdana Ref" pitchFamily="34" charset="0"/>
              </a:rPr>
              <a:t>5px</a:t>
            </a:r>
            <a:r>
              <a:rPr lang="en-AU" sz="3600" dirty="0">
                <a:solidFill>
                  <a:srgbClr val="00B050"/>
                </a:solidFill>
                <a:latin typeface="Verdana Ref" pitchFamily="34" charset="0"/>
              </a:rPr>
              <a:t>;</a:t>
            </a:r>
          </a:p>
          <a:p>
            <a:pPr marL="118872" indent="0">
              <a:buNone/>
            </a:pPr>
            <a:r>
              <a:rPr lang="en-AU" sz="3500" dirty="0" smtClean="0">
                <a:solidFill>
                  <a:srgbClr val="00B050"/>
                </a:solidFill>
                <a:latin typeface="Verdana Ref" pitchFamily="34" charset="0"/>
              </a:rPr>
              <a:t>	}</a:t>
            </a:r>
            <a:endParaRPr lang="en-AU" sz="3500" dirty="0">
              <a:solidFill>
                <a:srgbClr val="00B050"/>
              </a:solidFill>
              <a:latin typeface="Verdana Ref" pitchFamily="34" charset="0"/>
            </a:endParaRPr>
          </a:p>
        </p:txBody>
      </p:sp>
    </p:spTree>
    <p:extLst>
      <p:ext uri="{BB962C8B-B14F-4D97-AF65-F5344CB8AC3E}">
        <p14:creationId xmlns:p14="http://schemas.microsoft.com/office/powerpoint/2010/main" val="18938208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 headings and paragraphs</a:t>
            </a:r>
            <a:endParaRPr lang="en-AU" dirty="0"/>
          </a:p>
        </p:txBody>
      </p:sp>
      <p:sp>
        <p:nvSpPr>
          <p:cNvPr id="3" name="Content Placeholder 2"/>
          <p:cNvSpPr>
            <a:spLocks noGrp="1"/>
          </p:cNvSpPr>
          <p:nvPr>
            <p:ph idx="1"/>
          </p:nvPr>
        </p:nvSpPr>
        <p:spPr/>
        <p:txBody>
          <a:bodyPr>
            <a:normAutofit fontScale="92500" lnSpcReduction="20000"/>
          </a:bodyPr>
          <a:lstStyle/>
          <a:p>
            <a:pPr marL="118872" indent="0">
              <a:buNone/>
            </a:pPr>
            <a:r>
              <a:rPr lang="en-AU" dirty="0" smtClean="0"/>
              <a:t>Create styles for &lt;h1&gt;, &lt;h2&gt; and </a:t>
            </a:r>
            <a:r>
              <a:rPr lang="en-AU" dirty="0"/>
              <a:t>&lt;p</a:t>
            </a:r>
            <a:r>
              <a:rPr lang="en-AU" dirty="0" smtClean="0"/>
              <a:t>&gt;</a:t>
            </a:r>
          </a:p>
          <a:p>
            <a:pPr marL="118872" indent="0">
              <a:buNone/>
            </a:pPr>
            <a:r>
              <a:rPr lang="en-AU" dirty="0">
                <a:solidFill>
                  <a:srgbClr val="00B050"/>
                </a:solidFill>
                <a:latin typeface="Verdana Ref" pitchFamily="34" charset="0"/>
              </a:rPr>
              <a:t>p {</a:t>
            </a:r>
          </a:p>
          <a:p>
            <a:pPr marL="118872" indent="0">
              <a:buNone/>
            </a:pPr>
            <a:r>
              <a:rPr lang="en-AU" dirty="0">
                <a:solidFill>
                  <a:srgbClr val="00B050"/>
                </a:solidFill>
                <a:latin typeface="Verdana Ref" pitchFamily="34" charset="0"/>
              </a:rPr>
              <a:t>	font-family: Arial, Helvetica, sans-serif;</a:t>
            </a:r>
          </a:p>
          <a:p>
            <a:pPr marL="118872" indent="0">
              <a:buNone/>
            </a:pPr>
            <a:r>
              <a:rPr lang="en-AU" dirty="0">
                <a:solidFill>
                  <a:srgbClr val="00B050"/>
                </a:solidFill>
                <a:latin typeface="Verdana Ref" pitchFamily="34" charset="0"/>
              </a:rPr>
              <a:t>	font-size: 14px;</a:t>
            </a:r>
          </a:p>
          <a:p>
            <a:pPr marL="118872" indent="0">
              <a:buNone/>
            </a:pPr>
            <a:r>
              <a:rPr lang="en-AU" dirty="0">
                <a:solidFill>
                  <a:srgbClr val="00B050"/>
                </a:solidFill>
                <a:latin typeface="Verdana Ref" pitchFamily="34" charset="0"/>
              </a:rPr>
              <a:t>	font-style: normal;</a:t>
            </a:r>
          </a:p>
          <a:p>
            <a:pPr marL="118872" indent="0">
              <a:buNone/>
            </a:pPr>
            <a:r>
              <a:rPr lang="en-AU" dirty="0">
                <a:solidFill>
                  <a:srgbClr val="00B050"/>
                </a:solidFill>
                <a:latin typeface="Verdana Ref" pitchFamily="34" charset="0"/>
              </a:rPr>
              <a:t>	</a:t>
            </a:r>
            <a:r>
              <a:rPr lang="en-AU" dirty="0" err="1">
                <a:solidFill>
                  <a:srgbClr val="00B050"/>
                </a:solidFill>
                <a:latin typeface="Verdana Ref" pitchFamily="34" charset="0"/>
              </a:rPr>
              <a:t>color</a:t>
            </a:r>
            <a:r>
              <a:rPr lang="en-AU" dirty="0">
                <a:solidFill>
                  <a:srgbClr val="00B050"/>
                </a:solidFill>
                <a:latin typeface="Verdana Ref" pitchFamily="34" charset="0"/>
              </a:rPr>
              <a:t>: #6F5742</a:t>
            </a:r>
            <a:r>
              <a:rPr lang="en-AU" dirty="0" smtClean="0">
                <a:solidFill>
                  <a:srgbClr val="00B050"/>
                </a:solidFill>
                <a:latin typeface="Verdana Ref" pitchFamily="34" charset="0"/>
              </a:rPr>
              <a:t>;</a:t>
            </a:r>
          </a:p>
          <a:p>
            <a:pPr marL="118872" indent="0">
              <a:buNone/>
            </a:pPr>
            <a:r>
              <a:rPr lang="en-AU" dirty="0" smtClean="0">
                <a:solidFill>
                  <a:srgbClr val="00B050"/>
                </a:solidFill>
                <a:latin typeface="Verdana Ref" pitchFamily="34" charset="0"/>
              </a:rPr>
              <a:t>	padding:5px </a:t>
            </a:r>
            <a:r>
              <a:rPr lang="en-AU" dirty="0">
                <a:solidFill>
                  <a:srgbClr val="00B050"/>
                </a:solidFill>
                <a:latin typeface="Verdana Ref" pitchFamily="34" charset="0"/>
              </a:rPr>
              <a:t>5px </a:t>
            </a:r>
            <a:r>
              <a:rPr lang="en-AU" dirty="0" err="1">
                <a:solidFill>
                  <a:srgbClr val="00B050"/>
                </a:solidFill>
                <a:latin typeface="Verdana Ref" pitchFamily="34" charset="0"/>
              </a:rPr>
              <a:t>5px</a:t>
            </a:r>
            <a:r>
              <a:rPr lang="en-AU" dirty="0">
                <a:solidFill>
                  <a:srgbClr val="00B050"/>
                </a:solidFill>
                <a:latin typeface="Verdana Ref" pitchFamily="34" charset="0"/>
              </a:rPr>
              <a:t> </a:t>
            </a:r>
            <a:r>
              <a:rPr lang="en-AU" dirty="0" err="1">
                <a:solidFill>
                  <a:srgbClr val="00B050"/>
                </a:solidFill>
                <a:latin typeface="Verdana Ref" pitchFamily="34" charset="0"/>
              </a:rPr>
              <a:t>5px</a:t>
            </a:r>
            <a:r>
              <a:rPr lang="en-AU" dirty="0">
                <a:solidFill>
                  <a:srgbClr val="00B050"/>
                </a:solidFill>
                <a:latin typeface="Verdana Ref" pitchFamily="34" charset="0"/>
              </a:rPr>
              <a:t>;</a:t>
            </a:r>
          </a:p>
          <a:p>
            <a:pPr marL="118872" indent="0">
              <a:buNone/>
            </a:pPr>
            <a:r>
              <a:rPr lang="en-AU" dirty="0" smtClean="0">
                <a:solidFill>
                  <a:srgbClr val="00B050"/>
                </a:solidFill>
                <a:latin typeface="Verdana Ref" pitchFamily="34" charset="0"/>
              </a:rPr>
              <a:t>	text-align</a:t>
            </a:r>
            <a:r>
              <a:rPr lang="en-AU" dirty="0">
                <a:solidFill>
                  <a:srgbClr val="00B050"/>
                </a:solidFill>
                <a:latin typeface="Verdana Ref" pitchFamily="34" charset="0"/>
              </a:rPr>
              <a:t>: left;</a:t>
            </a:r>
          </a:p>
          <a:p>
            <a:pPr marL="118872" indent="0">
              <a:buNone/>
            </a:pPr>
            <a:r>
              <a:rPr lang="en-AU" dirty="0">
                <a:solidFill>
                  <a:srgbClr val="00B050"/>
                </a:solidFill>
                <a:latin typeface="Verdana Ref" pitchFamily="34" charset="0"/>
              </a:rPr>
              <a:t>	margin-left: 30px;</a:t>
            </a:r>
          </a:p>
          <a:p>
            <a:pPr marL="118872" indent="0">
              <a:buNone/>
            </a:pPr>
            <a:r>
              <a:rPr lang="en-AU" dirty="0">
                <a:solidFill>
                  <a:srgbClr val="00B050"/>
                </a:solidFill>
                <a:latin typeface="Verdana Ref" pitchFamily="34" charset="0"/>
              </a:rPr>
              <a:t>	}</a:t>
            </a:r>
          </a:p>
        </p:txBody>
      </p:sp>
    </p:spTree>
    <p:extLst>
      <p:ext uri="{BB962C8B-B14F-4D97-AF65-F5344CB8AC3E}">
        <p14:creationId xmlns:p14="http://schemas.microsoft.com/office/powerpoint/2010/main" val="19829446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 headings and paragraphs</a:t>
            </a:r>
            <a:endParaRPr lang="en-AU" dirty="0"/>
          </a:p>
        </p:txBody>
      </p:sp>
      <p:sp>
        <p:nvSpPr>
          <p:cNvPr id="3" name="Content Placeholder 2"/>
          <p:cNvSpPr>
            <a:spLocks noGrp="1"/>
          </p:cNvSpPr>
          <p:nvPr>
            <p:ph idx="1"/>
          </p:nvPr>
        </p:nvSpPr>
        <p:spPr/>
        <p:txBody>
          <a:bodyPr>
            <a:normAutofit/>
          </a:bodyPr>
          <a:lstStyle/>
          <a:p>
            <a:r>
              <a:rPr lang="en-AU" dirty="0"/>
              <a:t>Type in some headings and some paragraph text into col1 and </a:t>
            </a:r>
            <a:r>
              <a:rPr lang="en-AU" dirty="0" smtClean="0"/>
              <a:t>col2. Use the  </a:t>
            </a:r>
            <a:r>
              <a:rPr lang="en-AU" dirty="0" err="1"/>
              <a:t>Ipsum</a:t>
            </a:r>
            <a:r>
              <a:rPr lang="en-AU" dirty="0"/>
              <a:t> </a:t>
            </a:r>
            <a:r>
              <a:rPr lang="en-AU" dirty="0" err="1"/>
              <a:t>Lorem</a:t>
            </a:r>
            <a:r>
              <a:rPr lang="en-AU" dirty="0"/>
              <a:t> file provided if you </a:t>
            </a:r>
            <a:r>
              <a:rPr lang="en-AU" dirty="0" smtClean="0"/>
              <a:t>wish</a:t>
            </a:r>
            <a:endParaRPr lang="en-AU" dirty="0"/>
          </a:p>
          <a:p>
            <a:r>
              <a:rPr lang="en-AU" dirty="0"/>
              <a:t>Use </a:t>
            </a:r>
            <a:r>
              <a:rPr lang="en-AU" dirty="0" smtClean="0"/>
              <a:t>Window&gt;Properties&gt;Format </a:t>
            </a:r>
            <a:r>
              <a:rPr lang="en-AU" dirty="0"/>
              <a:t>to </a:t>
            </a:r>
            <a:r>
              <a:rPr lang="en-AU" dirty="0" smtClean="0"/>
              <a:t>give  your text  the appropriate content tags: Paragraph, </a:t>
            </a:r>
            <a:r>
              <a:rPr lang="en-AU" dirty="0"/>
              <a:t>H</a:t>
            </a:r>
            <a:r>
              <a:rPr lang="en-AU" dirty="0" smtClean="0"/>
              <a:t>eading 1 or Heading 2</a:t>
            </a:r>
          </a:p>
          <a:p>
            <a:pPr marL="118872" indent="0">
              <a:buNone/>
            </a:pPr>
            <a:endParaRPr lang="en-AU" dirty="0"/>
          </a:p>
          <a:p>
            <a:pPr marL="118872" indent="0">
              <a:buNone/>
            </a:pPr>
            <a:endParaRPr lang="en-AU" dirty="0">
              <a:solidFill>
                <a:srgbClr val="00B050"/>
              </a:solidFill>
            </a:endParaRPr>
          </a:p>
          <a:p>
            <a:pPr marL="118872" indent="0">
              <a:buNone/>
            </a:pPr>
            <a:endParaRPr lang="en-AU" dirty="0">
              <a:solidFill>
                <a:srgbClr val="00B05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869160"/>
            <a:ext cx="3528392" cy="157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057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HTML</a:t>
            </a:r>
            <a:endParaRPr lang="en-AU" dirty="0"/>
          </a:p>
        </p:txBody>
      </p:sp>
      <p:sp>
        <p:nvSpPr>
          <p:cNvPr id="3" name="Content Placeholder 2"/>
          <p:cNvSpPr>
            <a:spLocks noGrp="1"/>
          </p:cNvSpPr>
          <p:nvPr>
            <p:ph idx="1"/>
          </p:nvPr>
        </p:nvSpPr>
        <p:spPr/>
        <p:txBody>
          <a:bodyPr/>
          <a:lstStyle/>
          <a:p>
            <a:pPr marL="298450" indent="0">
              <a:buNone/>
            </a:pPr>
            <a:r>
              <a:rPr lang="en-AU" dirty="0" smtClean="0"/>
              <a:t>A simple example of nesting:</a:t>
            </a:r>
          </a:p>
          <a:p>
            <a:pPr marL="298450" indent="0">
              <a:buNone/>
            </a:pPr>
            <a:r>
              <a:rPr lang="en-AU" dirty="0" smtClean="0"/>
              <a:t> </a:t>
            </a:r>
            <a:r>
              <a:rPr lang="en-AU" dirty="0">
                <a:solidFill>
                  <a:srgbClr val="FF0000"/>
                </a:solidFill>
              </a:rPr>
              <a:t>&lt;body&gt;</a:t>
            </a:r>
            <a:br>
              <a:rPr lang="en-AU" dirty="0">
                <a:solidFill>
                  <a:srgbClr val="FF0000"/>
                </a:solidFill>
              </a:rPr>
            </a:br>
            <a:r>
              <a:rPr lang="en-AU" dirty="0" smtClean="0">
                <a:solidFill>
                  <a:srgbClr val="FF0000"/>
                </a:solidFill>
              </a:rPr>
              <a:t>	&lt;</a:t>
            </a:r>
            <a:r>
              <a:rPr lang="en-AU" dirty="0">
                <a:solidFill>
                  <a:srgbClr val="FF0000"/>
                </a:solidFill>
              </a:rPr>
              <a:t>p&gt;This is my first paragraph</a:t>
            </a:r>
            <a:r>
              <a:rPr lang="en-AU" dirty="0" smtClean="0">
                <a:solidFill>
                  <a:srgbClr val="FF0000"/>
                </a:solidFill>
              </a:rPr>
              <a:t>.</a:t>
            </a:r>
          </a:p>
          <a:p>
            <a:pPr marL="298450" indent="0">
              <a:buNone/>
            </a:pPr>
            <a:r>
              <a:rPr lang="en-AU" dirty="0">
                <a:solidFill>
                  <a:srgbClr val="FF0000"/>
                </a:solidFill>
              </a:rPr>
              <a:t>	</a:t>
            </a:r>
            <a:r>
              <a:rPr lang="en-AU" dirty="0" smtClean="0">
                <a:solidFill>
                  <a:srgbClr val="FF0000"/>
                </a:solidFill>
              </a:rPr>
              <a:t>&lt;/</a:t>
            </a:r>
            <a:r>
              <a:rPr lang="en-AU" dirty="0">
                <a:solidFill>
                  <a:srgbClr val="FF0000"/>
                </a:solidFill>
              </a:rPr>
              <a:t>p&gt;</a:t>
            </a:r>
            <a:br>
              <a:rPr lang="en-AU" dirty="0">
                <a:solidFill>
                  <a:srgbClr val="FF0000"/>
                </a:solidFill>
              </a:rPr>
            </a:br>
            <a:r>
              <a:rPr lang="en-AU" dirty="0">
                <a:solidFill>
                  <a:srgbClr val="FF0000"/>
                </a:solidFill>
              </a:rPr>
              <a:t>&lt;/body</a:t>
            </a:r>
            <a:r>
              <a:rPr lang="en-AU" dirty="0" smtClean="0">
                <a:solidFill>
                  <a:srgbClr val="FF0000"/>
                </a:solidFill>
              </a:rPr>
              <a:t>&gt;</a:t>
            </a:r>
          </a:p>
          <a:p>
            <a:pPr marL="298450" indent="0">
              <a:buNone/>
            </a:pPr>
            <a:endParaRPr lang="en-AU" dirty="0"/>
          </a:p>
          <a:p>
            <a:pPr marL="298450" indent="0">
              <a:buNone/>
            </a:pPr>
            <a:r>
              <a:rPr lang="en-AU" dirty="0"/>
              <a:t>c</a:t>
            </a:r>
            <a:r>
              <a:rPr lang="en-AU" dirty="0" smtClean="0"/>
              <a:t>ould look like:   </a:t>
            </a:r>
          </a:p>
          <a:p>
            <a:pPr marL="298450" indent="0">
              <a:buNone/>
            </a:pPr>
            <a:endParaRPr lang="en-AU" dirty="0"/>
          </a:p>
          <a:p>
            <a:pPr marL="298450" indent="0">
              <a:buNone/>
            </a:pPr>
            <a:endParaRPr lang="en-AU" dirty="0"/>
          </a:p>
        </p:txBody>
      </p:sp>
      <p:sp>
        <p:nvSpPr>
          <p:cNvPr id="6" name="Rectangle 5"/>
          <p:cNvSpPr/>
          <p:nvPr/>
        </p:nvSpPr>
        <p:spPr>
          <a:xfrm>
            <a:off x="3707904" y="3906482"/>
            <a:ext cx="3528392" cy="22934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smtClean="0"/>
              <a:t>.</a:t>
            </a:r>
            <a:endParaRPr lang="en-AU" dirty="0"/>
          </a:p>
        </p:txBody>
      </p:sp>
      <p:sp>
        <p:nvSpPr>
          <p:cNvPr id="7" name="TextBox 6"/>
          <p:cNvSpPr txBox="1"/>
          <p:nvPr/>
        </p:nvSpPr>
        <p:spPr>
          <a:xfrm>
            <a:off x="3923928" y="4149080"/>
            <a:ext cx="2637260" cy="369332"/>
          </a:xfrm>
          <a:prstGeom prst="rect">
            <a:avLst/>
          </a:prstGeom>
          <a:noFill/>
        </p:spPr>
        <p:txBody>
          <a:bodyPr wrap="none" rtlCol="0">
            <a:spAutoFit/>
          </a:bodyPr>
          <a:lstStyle/>
          <a:p>
            <a:r>
              <a:rPr lang="en-AU" dirty="0" smtClean="0"/>
              <a:t>This </a:t>
            </a:r>
            <a:r>
              <a:rPr lang="en-AU" dirty="0"/>
              <a:t>is my first </a:t>
            </a:r>
            <a:r>
              <a:rPr lang="en-AU" dirty="0" smtClean="0"/>
              <a:t>paragraph.</a:t>
            </a:r>
            <a:endParaRPr lang="en-AU" dirty="0"/>
          </a:p>
        </p:txBody>
      </p:sp>
    </p:spTree>
    <p:extLst>
      <p:ext uri="{BB962C8B-B14F-4D97-AF65-F5344CB8AC3E}">
        <p14:creationId xmlns:p14="http://schemas.microsoft.com/office/powerpoint/2010/main" val="14976132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 a centred image</a:t>
            </a:r>
            <a:endParaRPr lang="en-AU" dirty="0"/>
          </a:p>
        </p:txBody>
      </p:sp>
      <p:sp>
        <p:nvSpPr>
          <p:cNvPr id="3" name="Content Placeholder 2"/>
          <p:cNvSpPr>
            <a:spLocks noGrp="1"/>
          </p:cNvSpPr>
          <p:nvPr>
            <p:ph idx="1"/>
          </p:nvPr>
        </p:nvSpPr>
        <p:spPr/>
        <p:txBody>
          <a:bodyPr/>
          <a:lstStyle/>
          <a:p>
            <a:r>
              <a:rPr lang="en-AU" dirty="0" smtClean="0"/>
              <a:t>Create a CLASS in </a:t>
            </a:r>
            <a:r>
              <a:rPr lang="en-AU" i="1" dirty="0" smtClean="0"/>
              <a:t>mystyle.css </a:t>
            </a:r>
            <a:r>
              <a:rPr lang="en-AU" dirty="0" smtClean="0"/>
              <a:t>to centre an image:</a:t>
            </a:r>
          </a:p>
          <a:p>
            <a:pPr marL="118872" indent="0">
              <a:buNone/>
            </a:pPr>
            <a:r>
              <a:rPr lang="en-AU" dirty="0">
                <a:solidFill>
                  <a:srgbClr val="00B050"/>
                </a:solidFill>
                <a:latin typeface="Verdana Ref" pitchFamily="34" charset="0"/>
              </a:rPr>
              <a:t>.</a:t>
            </a:r>
            <a:r>
              <a:rPr lang="en-AU" dirty="0" smtClean="0">
                <a:solidFill>
                  <a:srgbClr val="00B050"/>
                </a:solidFill>
                <a:latin typeface="Verdana Ref" pitchFamily="34" charset="0"/>
              </a:rPr>
              <a:t>centre{</a:t>
            </a:r>
            <a:r>
              <a:rPr lang="en-AU" dirty="0" err="1" smtClean="0">
                <a:solidFill>
                  <a:srgbClr val="00B050"/>
                </a:solidFill>
                <a:latin typeface="Verdana Ref" pitchFamily="34" charset="0"/>
              </a:rPr>
              <a:t>display:block</a:t>
            </a:r>
            <a:r>
              <a:rPr lang="en-AU" dirty="0">
                <a:solidFill>
                  <a:srgbClr val="00B050"/>
                </a:solidFill>
                <a:latin typeface="Verdana Ref" pitchFamily="34" charset="0"/>
              </a:rPr>
              <a:t>;</a:t>
            </a:r>
          </a:p>
          <a:p>
            <a:pPr marL="118872" indent="0">
              <a:buNone/>
            </a:pPr>
            <a:r>
              <a:rPr lang="en-AU" dirty="0" smtClean="0">
                <a:solidFill>
                  <a:srgbClr val="00B050"/>
                </a:solidFill>
                <a:latin typeface="Verdana Ref" pitchFamily="34" charset="0"/>
              </a:rPr>
              <a:t>margin:5px auto 5px auto;}</a:t>
            </a:r>
          </a:p>
          <a:p>
            <a:pPr marL="118872" indent="0">
              <a:buNone/>
            </a:pPr>
            <a:endParaRPr lang="en-AU" dirty="0" smtClean="0">
              <a:solidFill>
                <a:srgbClr val="00B050"/>
              </a:solidFill>
              <a:latin typeface="Verdana Ref" pitchFamily="34" charset="0"/>
            </a:endParaRPr>
          </a:p>
          <a:p>
            <a:r>
              <a:rPr lang="en-AU" dirty="0" smtClean="0">
                <a:latin typeface="+mj-lt"/>
              </a:rPr>
              <a:t>Drag </a:t>
            </a:r>
            <a:r>
              <a:rPr lang="en-AU" i="1" dirty="0" smtClean="0">
                <a:latin typeface="+mj-lt"/>
              </a:rPr>
              <a:t>MoMA.jpg</a:t>
            </a:r>
            <a:r>
              <a:rPr lang="en-AU" dirty="0" smtClean="0">
                <a:latin typeface="+mj-lt"/>
              </a:rPr>
              <a:t> into the ads div</a:t>
            </a:r>
          </a:p>
          <a:p>
            <a:r>
              <a:rPr lang="en-AU" dirty="0" smtClean="0">
                <a:latin typeface="+mj-lt"/>
              </a:rPr>
              <a:t>In Windows&gt;Properties&gt;Class, choose ‘centre’</a:t>
            </a:r>
          </a:p>
          <a:p>
            <a:pPr marL="118872" indent="0">
              <a:buNone/>
            </a:pPr>
            <a:endParaRPr lang="en-AU" dirty="0">
              <a:latin typeface="Verdana Ref" pitchFamily="34"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706" y="5877272"/>
            <a:ext cx="69151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3615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 some menu items</a:t>
            </a:r>
            <a:endParaRPr lang="en-AU" dirty="0"/>
          </a:p>
        </p:txBody>
      </p:sp>
      <p:sp>
        <p:nvSpPr>
          <p:cNvPr id="3" name="Content Placeholder 2"/>
          <p:cNvSpPr>
            <a:spLocks noGrp="1"/>
          </p:cNvSpPr>
          <p:nvPr>
            <p:ph idx="1"/>
          </p:nvPr>
        </p:nvSpPr>
        <p:spPr/>
        <p:txBody>
          <a:bodyPr>
            <a:normAutofit/>
          </a:bodyPr>
          <a:lstStyle/>
          <a:p>
            <a:r>
              <a:rPr lang="en-AU" dirty="0" smtClean="0"/>
              <a:t>Type in a couple of menu items, </a:t>
            </a:r>
            <a:r>
              <a:rPr lang="en-AU" dirty="0" err="1" smtClean="0"/>
              <a:t>eg</a:t>
            </a:r>
            <a:r>
              <a:rPr lang="en-AU" dirty="0" smtClean="0"/>
              <a:t>:</a:t>
            </a:r>
          </a:p>
          <a:p>
            <a:pPr marL="118872" indent="0">
              <a:buNone/>
            </a:pPr>
            <a:endParaRPr lang="en-AU" dirty="0" smtClean="0"/>
          </a:p>
          <a:p>
            <a:pPr marL="411480" lvl="1" indent="0">
              <a:buNone/>
            </a:pPr>
            <a:r>
              <a:rPr lang="en-AU" sz="3200" dirty="0" smtClean="0"/>
              <a:t>About Us</a:t>
            </a:r>
          </a:p>
          <a:p>
            <a:pPr marL="411480" lvl="1" indent="0">
              <a:buNone/>
            </a:pPr>
            <a:r>
              <a:rPr lang="en-AU" sz="3200" dirty="0" smtClean="0"/>
              <a:t>Contacts</a:t>
            </a:r>
          </a:p>
          <a:p>
            <a:pPr marL="118872" indent="0">
              <a:buNone/>
            </a:pPr>
            <a:endParaRPr lang="en-AU" dirty="0"/>
          </a:p>
          <a:p>
            <a:r>
              <a:rPr lang="en-AU" dirty="0" smtClean="0"/>
              <a:t>Link them to </a:t>
            </a:r>
            <a:r>
              <a:rPr lang="en-AU" i="1" dirty="0" smtClean="0"/>
              <a:t>page2.html</a:t>
            </a:r>
            <a:r>
              <a:rPr lang="en-AU" dirty="0" smtClean="0"/>
              <a:t> and </a:t>
            </a:r>
            <a:r>
              <a:rPr lang="en-AU" i="1" dirty="0" smtClean="0"/>
              <a:t>page3.html</a:t>
            </a:r>
            <a:endParaRPr lang="en-AU" i="1" dirty="0"/>
          </a:p>
        </p:txBody>
      </p:sp>
    </p:spTree>
    <p:extLst>
      <p:ext uri="{BB962C8B-B14F-4D97-AF65-F5344CB8AC3E}">
        <p14:creationId xmlns:p14="http://schemas.microsoft.com/office/powerpoint/2010/main" val="25486069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 some menu items</a:t>
            </a:r>
            <a:endParaRPr lang="en-AU" dirty="0"/>
          </a:p>
        </p:txBody>
      </p:sp>
      <p:sp>
        <p:nvSpPr>
          <p:cNvPr id="3" name="Content Placeholder 2"/>
          <p:cNvSpPr>
            <a:spLocks noGrp="1"/>
          </p:cNvSpPr>
          <p:nvPr>
            <p:ph idx="1"/>
          </p:nvPr>
        </p:nvSpPr>
        <p:spPr/>
        <p:txBody>
          <a:bodyPr>
            <a:normAutofit lnSpcReduction="10000"/>
          </a:bodyPr>
          <a:lstStyle/>
          <a:p>
            <a:pPr marL="118872" indent="0">
              <a:buNone/>
            </a:pPr>
            <a:r>
              <a:rPr lang="en-AU" dirty="0" smtClean="0"/>
              <a:t>Now style the links in </a:t>
            </a:r>
            <a:r>
              <a:rPr lang="en-AU" i="1" dirty="0" smtClean="0"/>
              <a:t>mystyle.css. </a:t>
            </a:r>
          </a:p>
          <a:p>
            <a:pPr marL="118872" indent="0">
              <a:buNone/>
            </a:pPr>
            <a:r>
              <a:rPr lang="en-AU" dirty="0" smtClean="0"/>
              <a:t>Firstly the basic link:</a:t>
            </a:r>
          </a:p>
          <a:p>
            <a:pPr marL="118872" indent="0">
              <a:buNone/>
            </a:pPr>
            <a:endParaRPr lang="en-AU" dirty="0"/>
          </a:p>
          <a:p>
            <a:pPr marL="118872" indent="0">
              <a:buNone/>
            </a:pPr>
            <a:r>
              <a:rPr lang="en-AU" dirty="0">
                <a:solidFill>
                  <a:srgbClr val="00B050"/>
                </a:solidFill>
                <a:latin typeface="Verdana Ref" pitchFamily="34" charset="0"/>
              </a:rPr>
              <a:t>a:link {</a:t>
            </a:r>
          </a:p>
          <a:p>
            <a:pPr marL="118872" indent="0">
              <a:buNone/>
            </a:pPr>
            <a:r>
              <a:rPr lang="en-AU" dirty="0">
                <a:solidFill>
                  <a:srgbClr val="00B050"/>
                </a:solidFill>
                <a:latin typeface="Verdana Ref" pitchFamily="34" charset="0"/>
              </a:rPr>
              <a:t>	font-family: Arial, Helvetica, sans-serif;</a:t>
            </a:r>
          </a:p>
          <a:p>
            <a:pPr marL="118872" indent="0">
              <a:buNone/>
            </a:pPr>
            <a:r>
              <a:rPr lang="en-AU" dirty="0">
                <a:solidFill>
                  <a:srgbClr val="00B050"/>
                </a:solidFill>
                <a:latin typeface="Verdana Ref" pitchFamily="34" charset="0"/>
              </a:rPr>
              <a:t>	font-size: 16px;</a:t>
            </a:r>
          </a:p>
          <a:p>
            <a:pPr marL="118872" indent="0">
              <a:buNone/>
            </a:pPr>
            <a:r>
              <a:rPr lang="en-AU" dirty="0">
                <a:solidFill>
                  <a:srgbClr val="00B050"/>
                </a:solidFill>
                <a:latin typeface="Verdana Ref" pitchFamily="34" charset="0"/>
              </a:rPr>
              <a:t>	</a:t>
            </a:r>
            <a:r>
              <a:rPr lang="en-AU" dirty="0" err="1" smtClean="0">
                <a:solidFill>
                  <a:srgbClr val="00B050"/>
                </a:solidFill>
                <a:latin typeface="Verdana Ref" pitchFamily="34" charset="0"/>
              </a:rPr>
              <a:t>color</a:t>
            </a:r>
            <a:r>
              <a:rPr lang="en-AU" dirty="0">
                <a:solidFill>
                  <a:srgbClr val="00B050"/>
                </a:solidFill>
                <a:latin typeface="Verdana Ref" pitchFamily="34" charset="0"/>
              </a:rPr>
              <a:t>:#663;</a:t>
            </a:r>
          </a:p>
          <a:p>
            <a:pPr marL="118872" indent="0">
              <a:buNone/>
            </a:pPr>
            <a:r>
              <a:rPr lang="en-AU" dirty="0">
                <a:solidFill>
                  <a:srgbClr val="00B050"/>
                </a:solidFill>
                <a:latin typeface="Verdana Ref" pitchFamily="34" charset="0"/>
              </a:rPr>
              <a:t>	text-align: </a:t>
            </a:r>
            <a:r>
              <a:rPr lang="en-AU" dirty="0" err="1">
                <a:solidFill>
                  <a:srgbClr val="00B050"/>
                </a:solidFill>
                <a:latin typeface="Verdana Ref" pitchFamily="34" charset="0"/>
              </a:rPr>
              <a:t>center</a:t>
            </a:r>
            <a:r>
              <a:rPr lang="en-AU" dirty="0">
                <a:solidFill>
                  <a:srgbClr val="00B050"/>
                </a:solidFill>
                <a:latin typeface="Verdana Ref" pitchFamily="34" charset="0"/>
              </a:rPr>
              <a:t>;	</a:t>
            </a:r>
          </a:p>
          <a:p>
            <a:pPr marL="118872" indent="0">
              <a:buNone/>
            </a:pPr>
            <a:r>
              <a:rPr lang="en-AU" dirty="0">
                <a:solidFill>
                  <a:srgbClr val="00B050"/>
                </a:solidFill>
                <a:latin typeface="Verdana Ref" pitchFamily="34" charset="0"/>
              </a:rPr>
              <a:t>	</a:t>
            </a:r>
            <a:r>
              <a:rPr lang="en-AU" dirty="0" smtClean="0">
                <a:solidFill>
                  <a:srgbClr val="00B050"/>
                </a:solidFill>
                <a:latin typeface="Verdana Ref" pitchFamily="34" charset="0"/>
              </a:rPr>
              <a:t>}</a:t>
            </a:r>
            <a:endParaRPr lang="en-AU" dirty="0">
              <a:solidFill>
                <a:srgbClr val="00B050"/>
              </a:solidFill>
              <a:latin typeface="Verdana Ref" pitchFamily="34" charset="0"/>
            </a:endParaRPr>
          </a:p>
          <a:p>
            <a:pPr marL="118872" indent="0">
              <a:buNone/>
            </a:pPr>
            <a:endParaRPr lang="en-AU" i="1" dirty="0" smtClean="0"/>
          </a:p>
          <a:p>
            <a:pPr marL="118872" indent="0">
              <a:buNone/>
            </a:pPr>
            <a:endParaRPr lang="en-AU" i="1" dirty="0"/>
          </a:p>
        </p:txBody>
      </p:sp>
    </p:spTree>
    <p:extLst>
      <p:ext uri="{BB962C8B-B14F-4D97-AF65-F5344CB8AC3E}">
        <p14:creationId xmlns:p14="http://schemas.microsoft.com/office/powerpoint/2010/main" val="5784760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 some menu items</a:t>
            </a:r>
            <a:endParaRPr lang="en-AU" dirty="0"/>
          </a:p>
        </p:txBody>
      </p:sp>
      <p:sp>
        <p:nvSpPr>
          <p:cNvPr id="3" name="Content Placeholder 2"/>
          <p:cNvSpPr>
            <a:spLocks noGrp="1"/>
          </p:cNvSpPr>
          <p:nvPr>
            <p:ph idx="1"/>
          </p:nvPr>
        </p:nvSpPr>
        <p:spPr/>
        <p:txBody>
          <a:bodyPr>
            <a:normAutofit lnSpcReduction="10000"/>
          </a:bodyPr>
          <a:lstStyle/>
          <a:p>
            <a:pPr marL="118872" indent="0">
              <a:buNone/>
            </a:pPr>
            <a:r>
              <a:rPr lang="en-AU" dirty="0" smtClean="0"/>
              <a:t>Now style the hovered-over </a:t>
            </a:r>
            <a:r>
              <a:rPr lang="en-AU" dirty="0"/>
              <a:t>links</a:t>
            </a:r>
            <a:r>
              <a:rPr lang="en-AU" dirty="0" smtClean="0"/>
              <a:t> a slightly different </a:t>
            </a:r>
            <a:r>
              <a:rPr lang="en-AU" dirty="0" err="1" smtClean="0"/>
              <a:t>color</a:t>
            </a:r>
            <a:r>
              <a:rPr lang="en-AU" dirty="0" smtClean="0"/>
              <a:t>:</a:t>
            </a:r>
          </a:p>
          <a:p>
            <a:pPr marL="118872" indent="0">
              <a:buNone/>
            </a:pPr>
            <a:endParaRPr lang="en-AU" dirty="0"/>
          </a:p>
          <a:p>
            <a:pPr marL="118872" indent="0">
              <a:buNone/>
            </a:pPr>
            <a:r>
              <a:rPr lang="en-AU" dirty="0">
                <a:solidFill>
                  <a:srgbClr val="00B050"/>
                </a:solidFill>
                <a:latin typeface="Verdana Ref" pitchFamily="34" charset="0"/>
              </a:rPr>
              <a:t>a:hover {</a:t>
            </a:r>
          </a:p>
          <a:p>
            <a:pPr marL="118872" indent="0">
              <a:buNone/>
            </a:pPr>
            <a:r>
              <a:rPr lang="en-AU" dirty="0">
                <a:solidFill>
                  <a:srgbClr val="00B050"/>
                </a:solidFill>
                <a:latin typeface="Verdana Ref" pitchFamily="34" charset="0"/>
              </a:rPr>
              <a:t>	font-family: Arial, Helvetica, sans-serif;</a:t>
            </a:r>
          </a:p>
          <a:p>
            <a:pPr marL="118872" indent="0">
              <a:buNone/>
            </a:pPr>
            <a:r>
              <a:rPr lang="en-AU" dirty="0">
                <a:solidFill>
                  <a:srgbClr val="00B050"/>
                </a:solidFill>
                <a:latin typeface="Verdana Ref" pitchFamily="34" charset="0"/>
              </a:rPr>
              <a:t>	font-size: 16px;</a:t>
            </a:r>
          </a:p>
          <a:p>
            <a:pPr marL="118872" indent="0">
              <a:buNone/>
            </a:pPr>
            <a:r>
              <a:rPr lang="en-AU" dirty="0">
                <a:solidFill>
                  <a:srgbClr val="00B050"/>
                </a:solidFill>
                <a:latin typeface="Verdana Ref" pitchFamily="34" charset="0"/>
              </a:rPr>
              <a:t>	</a:t>
            </a:r>
            <a:r>
              <a:rPr lang="en-AU" dirty="0" err="1" smtClean="0">
                <a:solidFill>
                  <a:srgbClr val="00B050"/>
                </a:solidFill>
                <a:latin typeface="Verdana Ref" pitchFamily="34" charset="0"/>
              </a:rPr>
              <a:t>color</a:t>
            </a:r>
            <a:r>
              <a:rPr lang="en-AU" dirty="0">
                <a:solidFill>
                  <a:srgbClr val="00B050"/>
                </a:solidFill>
                <a:latin typeface="Verdana Ref" pitchFamily="34" charset="0"/>
              </a:rPr>
              <a:t>: </a:t>
            </a:r>
            <a:r>
              <a:rPr lang="en-AU" dirty="0" smtClean="0">
                <a:solidFill>
                  <a:srgbClr val="00B050"/>
                </a:solidFill>
                <a:latin typeface="Verdana Ref" pitchFamily="34" charset="0"/>
              </a:rPr>
              <a:t>#633;</a:t>
            </a:r>
          </a:p>
          <a:p>
            <a:pPr marL="118872" indent="0">
              <a:buNone/>
            </a:pPr>
            <a:r>
              <a:rPr lang="en-AU" dirty="0" smtClean="0">
                <a:solidFill>
                  <a:srgbClr val="00B050"/>
                </a:solidFill>
                <a:latin typeface="Verdana Ref" pitchFamily="34" charset="0"/>
              </a:rPr>
              <a:t>	text-align</a:t>
            </a:r>
            <a:r>
              <a:rPr lang="en-AU" dirty="0">
                <a:solidFill>
                  <a:srgbClr val="00B050"/>
                </a:solidFill>
                <a:latin typeface="Verdana Ref" pitchFamily="34" charset="0"/>
              </a:rPr>
              <a:t>: </a:t>
            </a:r>
            <a:r>
              <a:rPr lang="en-AU" dirty="0" err="1">
                <a:solidFill>
                  <a:srgbClr val="00B050"/>
                </a:solidFill>
                <a:latin typeface="Verdana Ref" pitchFamily="34" charset="0"/>
              </a:rPr>
              <a:t>center</a:t>
            </a:r>
            <a:r>
              <a:rPr lang="en-AU" dirty="0">
                <a:solidFill>
                  <a:srgbClr val="00B050"/>
                </a:solidFill>
                <a:latin typeface="Verdana Ref" pitchFamily="34" charset="0"/>
              </a:rPr>
              <a:t>;</a:t>
            </a:r>
          </a:p>
          <a:p>
            <a:pPr marL="118872" indent="0">
              <a:buNone/>
            </a:pPr>
            <a:r>
              <a:rPr lang="en-AU" dirty="0">
                <a:solidFill>
                  <a:srgbClr val="00B050"/>
                </a:solidFill>
                <a:latin typeface="Verdana Ref" pitchFamily="34" charset="0"/>
              </a:rPr>
              <a:t>	</a:t>
            </a:r>
            <a:r>
              <a:rPr lang="en-AU" dirty="0" smtClean="0">
                <a:solidFill>
                  <a:srgbClr val="00B050"/>
                </a:solidFill>
                <a:latin typeface="Verdana Ref" pitchFamily="34" charset="0"/>
              </a:rPr>
              <a:t>}</a:t>
            </a:r>
          </a:p>
          <a:p>
            <a:pPr marL="118872" indent="0">
              <a:buNone/>
            </a:pPr>
            <a:endParaRPr lang="en-AU" i="1" dirty="0"/>
          </a:p>
        </p:txBody>
      </p:sp>
    </p:spTree>
    <p:extLst>
      <p:ext uri="{BB962C8B-B14F-4D97-AF65-F5344CB8AC3E}">
        <p14:creationId xmlns:p14="http://schemas.microsoft.com/office/powerpoint/2010/main" val="31936086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 some menu items</a:t>
            </a:r>
            <a:endParaRPr lang="en-AU" dirty="0"/>
          </a:p>
        </p:txBody>
      </p:sp>
      <p:sp>
        <p:nvSpPr>
          <p:cNvPr id="3" name="Content Placeholder 2"/>
          <p:cNvSpPr>
            <a:spLocks noGrp="1"/>
          </p:cNvSpPr>
          <p:nvPr>
            <p:ph idx="1"/>
          </p:nvPr>
        </p:nvSpPr>
        <p:spPr/>
        <p:txBody>
          <a:bodyPr>
            <a:normAutofit lnSpcReduction="10000"/>
          </a:bodyPr>
          <a:lstStyle/>
          <a:p>
            <a:pPr marL="118872" indent="0">
              <a:buNone/>
            </a:pPr>
            <a:r>
              <a:rPr lang="en-AU" dirty="0" smtClean="0"/>
              <a:t>Lastly style the visited links a darker </a:t>
            </a:r>
            <a:r>
              <a:rPr lang="en-AU" dirty="0" err="1" smtClean="0"/>
              <a:t>color</a:t>
            </a:r>
            <a:r>
              <a:rPr lang="en-AU" dirty="0" smtClean="0"/>
              <a:t>:</a:t>
            </a:r>
          </a:p>
          <a:p>
            <a:pPr marL="118872" indent="0">
              <a:buNone/>
            </a:pPr>
            <a:endParaRPr lang="en-AU" dirty="0"/>
          </a:p>
          <a:p>
            <a:pPr marL="118872" indent="0">
              <a:buNone/>
            </a:pPr>
            <a:r>
              <a:rPr lang="en-AU" dirty="0">
                <a:solidFill>
                  <a:srgbClr val="00B050"/>
                </a:solidFill>
                <a:latin typeface="Verdana Ref" pitchFamily="34" charset="0"/>
              </a:rPr>
              <a:t>a:visited {</a:t>
            </a:r>
          </a:p>
          <a:p>
            <a:pPr marL="118872" indent="0">
              <a:buNone/>
            </a:pPr>
            <a:r>
              <a:rPr lang="en-AU" dirty="0">
                <a:solidFill>
                  <a:srgbClr val="00B050"/>
                </a:solidFill>
                <a:latin typeface="Verdana Ref" pitchFamily="34" charset="0"/>
              </a:rPr>
              <a:t>	font-family: Arial, Helvetica, sans-serif;</a:t>
            </a:r>
          </a:p>
          <a:p>
            <a:pPr marL="118872" indent="0">
              <a:buNone/>
            </a:pPr>
            <a:r>
              <a:rPr lang="en-AU" dirty="0">
                <a:solidFill>
                  <a:srgbClr val="00B050"/>
                </a:solidFill>
                <a:latin typeface="Verdana Ref" pitchFamily="34" charset="0"/>
              </a:rPr>
              <a:t>	font-size: 16px;</a:t>
            </a:r>
          </a:p>
          <a:p>
            <a:pPr marL="118872" indent="0">
              <a:buNone/>
            </a:pPr>
            <a:r>
              <a:rPr lang="en-AU" dirty="0">
                <a:solidFill>
                  <a:srgbClr val="00B050"/>
                </a:solidFill>
                <a:latin typeface="Verdana Ref" pitchFamily="34" charset="0"/>
              </a:rPr>
              <a:t>	</a:t>
            </a:r>
            <a:r>
              <a:rPr lang="en-AU" dirty="0" err="1">
                <a:solidFill>
                  <a:srgbClr val="00B050"/>
                </a:solidFill>
                <a:latin typeface="Verdana Ref" pitchFamily="34" charset="0"/>
              </a:rPr>
              <a:t>color</a:t>
            </a:r>
            <a:r>
              <a:rPr lang="en-AU" dirty="0">
                <a:solidFill>
                  <a:srgbClr val="00B050"/>
                </a:solidFill>
                <a:latin typeface="Verdana Ref" pitchFamily="34" charset="0"/>
              </a:rPr>
              <a:t>: </a:t>
            </a:r>
            <a:r>
              <a:rPr lang="en-AU" dirty="0" smtClean="0">
                <a:solidFill>
                  <a:srgbClr val="00B050"/>
                </a:solidFill>
                <a:latin typeface="Verdana Ref" pitchFamily="34" charset="0"/>
              </a:rPr>
              <a:t>#</a:t>
            </a:r>
            <a:r>
              <a:rPr lang="en-AU" dirty="0" smtClean="0">
                <a:solidFill>
                  <a:srgbClr val="00B050"/>
                </a:solidFill>
                <a:latin typeface="Verdana Ref" pitchFamily="34" charset="0"/>
              </a:rPr>
              <a:t>603</a:t>
            </a:r>
            <a:r>
              <a:rPr lang="en-AU" dirty="0" smtClean="0">
                <a:solidFill>
                  <a:srgbClr val="00B050"/>
                </a:solidFill>
                <a:latin typeface="Verdana Ref" pitchFamily="34" charset="0"/>
              </a:rPr>
              <a:t>;</a:t>
            </a:r>
          </a:p>
          <a:p>
            <a:pPr marL="118872" indent="0">
              <a:buNone/>
            </a:pPr>
            <a:r>
              <a:rPr lang="en-AU" dirty="0" smtClean="0">
                <a:solidFill>
                  <a:srgbClr val="00B050"/>
                </a:solidFill>
                <a:latin typeface="Verdana Ref" pitchFamily="34" charset="0"/>
              </a:rPr>
              <a:t>	text-align</a:t>
            </a:r>
            <a:r>
              <a:rPr lang="en-AU" dirty="0">
                <a:solidFill>
                  <a:srgbClr val="00B050"/>
                </a:solidFill>
                <a:latin typeface="Verdana Ref" pitchFamily="34" charset="0"/>
              </a:rPr>
              <a:t>: </a:t>
            </a:r>
            <a:r>
              <a:rPr lang="en-AU" dirty="0" err="1">
                <a:solidFill>
                  <a:srgbClr val="00B050"/>
                </a:solidFill>
                <a:latin typeface="Verdana Ref" pitchFamily="34" charset="0"/>
              </a:rPr>
              <a:t>center</a:t>
            </a:r>
            <a:r>
              <a:rPr lang="en-AU" dirty="0">
                <a:solidFill>
                  <a:srgbClr val="00B050"/>
                </a:solidFill>
                <a:latin typeface="Verdana Ref" pitchFamily="34" charset="0"/>
              </a:rPr>
              <a:t>;</a:t>
            </a:r>
          </a:p>
          <a:p>
            <a:pPr marL="118872" indent="0">
              <a:buNone/>
            </a:pPr>
            <a:r>
              <a:rPr lang="en-AU" dirty="0">
                <a:solidFill>
                  <a:srgbClr val="00B050"/>
                </a:solidFill>
                <a:latin typeface="Verdana Ref" pitchFamily="34" charset="0"/>
              </a:rPr>
              <a:t>	</a:t>
            </a:r>
            <a:r>
              <a:rPr lang="en-AU" dirty="0" smtClean="0">
                <a:solidFill>
                  <a:srgbClr val="00B050"/>
                </a:solidFill>
                <a:latin typeface="Verdana Ref" pitchFamily="34" charset="0"/>
              </a:rPr>
              <a:t>}</a:t>
            </a:r>
          </a:p>
          <a:p>
            <a:pPr marL="118872" indent="0">
              <a:buNone/>
            </a:pPr>
            <a:r>
              <a:rPr lang="en-AU" dirty="0" smtClean="0"/>
              <a:t>Preview in Browser  (F12)and test the links</a:t>
            </a:r>
            <a:endParaRPr lang="en-AU" dirty="0"/>
          </a:p>
        </p:txBody>
      </p:sp>
    </p:spTree>
    <p:extLst>
      <p:ext uri="{BB962C8B-B14F-4D97-AF65-F5344CB8AC3E}">
        <p14:creationId xmlns:p14="http://schemas.microsoft.com/office/powerpoint/2010/main" val="21105839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Resources</a:t>
            </a:r>
            <a:endParaRPr lang="en-AU" dirty="0"/>
          </a:p>
        </p:txBody>
      </p:sp>
      <p:sp>
        <p:nvSpPr>
          <p:cNvPr id="3" name="Content Placeholder 2"/>
          <p:cNvSpPr>
            <a:spLocks noGrp="1"/>
          </p:cNvSpPr>
          <p:nvPr>
            <p:ph idx="1"/>
          </p:nvPr>
        </p:nvSpPr>
        <p:spPr/>
        <p:txBody>
          <a:bodyPr>
            <a:normAutofit/>
          </a:bodyPr>
          <a:lstStyle/>
          <a:p>
            <a:pPr>
              <a:buNone/>
            </a:pPr>
            <a:r>
              <a:rPr lang="en-AU" sz="2800" dirty="0" smtClean="0">
                <a:hlinkClick r:id="rId3"/>
              </a:rPr>
              <a:t>http://www.w3schools.com/css/css_intro.asp</a:t>
            </a:r>
            <a:endParaRPr lang="en-AU" sz="2800" dirty="0" smtClean="0"/>
          </a:p>
          <a:p>
            <a:pPr marL="4763" indent="12700">
              <a:buNone/>
            </a:pPr>
            <a:r>
              <a:rPr lang="en-AU" sz="2800" dirty="0" smtClean="0"/>
              <a:t>SAMS Teach Yourself CSS in 10 minutes by Russ </a:t>
            </a:r>
            <a:r>
              <a:rPr lang="en-AU" sz="2800" dirty="0" err="1" smtClean="0"/>
              <a:t>Weakley</a:t>
            </a:r>
            <a:endParaRPr lang="en-AU" sz="2800" dirty="0" smtClean="0"/>
          </a:p>
          <a:p>
            <a:pPr marL="4763" indent="12700">
              <a:buNone/>
            </a:pPr>
            <a:r>
              <a:rPr lang="en-AU" sz="2800" dirty="0" smtClean="0">
                <a:hlinkClick r:id="rId4"/>
              </a:rPr>
              <a:t>http://www.softpedia.com/get/Internet/WEB-Design/HTML-Editors/TopStyle-Lite.shtml</a:t>
            </a:r>
            <a:endParaRPr lang="en-AU" sz="2800" dirty="0" smtClean="0"/>
          </a:p>
          <a:p>
            <a:pPr marL="4763" indent="12700">
              <a:buNone/>
            </a:pPr>
            <a:endParaRPr lang="en-AU"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Bibliography</a:t>
            </a:r>
            <a:endParaRPr lang="en-AU" dirty="0"/>
          </a:p>
        </p:txBody>
      </p:sp>
      <p:sp>
        <p:nvSpPr>
          <p:cNvPr id="3" name="Content Placeholder 2"/>
          <p:cNvSpPr>
            <a:spLocks noGrp="1"/>
          </p:cNvSpPr>
          <p:nvPr>
            <p:ph idx="1"/>
          </p:nvPr>
        </p:nvSpPr>
        <p:spPr/>
        <p:txBody>
          <a:bodyPr/>
          <a:lstStyle/>
          <a:p>
            <a:r>
              <a:rPr lang="en-AU" dirty="0">
                <a:hlinkClick r:id="rId2"/>
              </a:rPr>
              <a:t>http://janhallfors.blogspot.com.au</a:t>
            </a:r>
            <a:r>
              <a:rPr lang="en-AU" dirty="0" smtClean="0">
                <a:hlinkClick r:id="rId2"/>
              </a:rPr>
              <a:t>/</a:t>
            </a:r>
            <a:endParaRPr lang="en-AU" dirty="0" smtClean="0"/>
          </a:p>
          <a:p>
            <a:endParaRPr lang="en-AU" dirty="0" smtClean="0"/>
          </a:p>
          <a:p>
            <a:r>
              <a:rPr lang="en-AU" dirty="0">
                <a:hlinkClick r:id="rId3"/>
              </a:rPr>
              <a:t>http://</a:t>
            </a:r>
            <a:r>
              <a:rPr lang="en-AU" dirty="0" smtClean="0">
                <a:hlinkClick r:id="rId3"/>
              </a:rPr>
              <a:t>www.w3schools.com/css/css_intro.asp</a:t>
            </a:r>
            <a:endParaRPr lang="en-AU" dirty="0" smtClean="0"/>
          </a:p>
          <a:p>
            <a:endParaRPr lang="en-AU" dirty="0"/>
          </a:p>
          <a:p>
            <a:r>
              <a:rPr lang="en-AU" dirty="0">
                <a:hlinkClick r:id="rId4"/>
              </a:rPr>
              <a:t>http://</a:t>
            </a:r>
            <a:r>
              <a:rPr lang="en-AU" dirty="0" smtClean="0">
                <a:hlinkClick r:id="rId4"/>
              </a:rPr>
              <a:t>www.w3.org/TR/CSS2/images/longdesc/boxdim-desc.html</a:t>
            </a:r>
            <a:endParaRPr lang="en-AU" dirty="0" smtClean="0"/>
          </a:p>
          <a:p>
            <a:endParaRPr lang="en-AU" dirty="0"/>
          </a:p>
          <a:p>
            <a:endParaRPr lang="en-AU" dirty="0"/>
          </a:p>
        </p:txBody>
      </p:sp>
    </p:spTree>
    <p:extLst>
      <p:ext uri="{BB962C8B-B14F-4D97-AF65-F5344CB8AC3E}">
        <p14:creationId xmlns:p14="http://schemas.microsoft.com/office/powerpoint/2010/main" val="2750562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HTML</a:t>
            </a:r>
            <a:endParaRPr lang="en-AU" dirty="0"/>
          </a:p>
        </p:txBody>
      </p:sp>
      <p:sp>
        <p:nvSpPr>
          <p:cNvPr id="3" name="Content Placeholder 2"/>
          <p:cNvSpPr>
            <a:spLocks noGrp="1"/>
          </p:cNvSpPr>
          <p:nvPr>
            <p:ph idx="1"/>
          </p:nvPr>
        </p:nvSpPr>
        <p:spPr/>
        <p:txBody>
          <a:bodyPr>
            <a:normAutofit fontScale="92500" lnSpcReduction="20000"/>
          </a:bodyPr>
          <a:lstStyle/>
          <a:p>
            <a:pPr marL="298450" indent="0">
              <a:buNone/>
            </a:pPr>
            <a:r>
              <a:rPr lang="en-AU" dirty="0" smtClean="0"/>
              <a:t>An example of nesting with two div tags</a:t>
            </a:r>
          </a:p>
          <a:p>
            <a:pPr marL="298450" indent="0">
              <a:buNone/>
            </a:pPr>
            <a:r>
              <a:rPr lang="en-AU" dirty="0" smtClean="0">
                <a:solidFill>
                  <a:srgbClr val="FF0000"/>
                </a:solidFill>
              </a:rPr>
              <a:t>&lt;body&gt;</a:t>
            </a:r>
          </a:p>
          <a:p>
            <a:pPr marL="298450" indent="0">
              <a:buNone/>
            </a:pPr>
            <a:r>
              <a:rPr lang="en-AU" dirty="0" smtClean="0">
                <a:solidFill>
                  <a:srgbClr val="FF0000"/>
                </a:solidFill>
              </a:rPr>
              <a:t>&lt;div&gt;</a:t>
            </a:r>
          </a:p>
          <a:p>
            <a:pPr marL="298450" indent="0">
              <a:buNone/>
            </a:pPr>
            <a:r>
              <a:rPr lang="en-AU" dirty="0" smtClean="0">
                <a:solidFill>
                  <a:srgbClr val="FF0000"/>
                </a:solidFill>
              </a:rPr>
              <a:t>	&lt;div&gt;</a:t>
            </a:r>
          </a:p>
          <a:p>
            <a:pPr marL="298450" indent="0">
              <a:buNone/>
            </a:pPr>
            <a:r>
              <a:rPr lang="en-AU" dirty="0" smtClean="0">
                <a:solidFill>
                  <a:srgbClr val="FF0000"/>
                </a:solidFill>
              </a:rPr>
              <a:t>    	&lt;p&gt; My paragraph&lt;/p&gt; </a:t>
            </a:r>
          </a:p>
          <a:p>
            <a:pPr marL="298450" indent="0">
              <a:buNone/>
            </a:pPr>
            <a:r>
              <a:rPr lang="en-AU" dirty="0" smtClean="0">
                <a:solidFill>
                  <a:srgbClr val="FF0000"/>
                </a:solidFill>
              </a:rPr>
              <a:t>	&lt;/div&gt;</a:t>
            </a:r>
          </a:p>
          <a:p>
            <a:pPr marL="298450" indent="0">
              <a:buNone/>
            </a:pPr>
            <a:r>
              <a:rPr lang="en-AU" dirty="0" smtClean="0">
                <a:solidFill>
                  <a:srgbClr val="FF0000"/>
                </a:solidFill>
              </a:rPr>
              <a:t>&lt;/div&gt;</a:t>
            </a:r>
          </a:p>
          <a:p>
            <a:pPr marL="298450" indent="0">
              <a:buNone/>
            </a:pPr>
            <a:r>
              <a:rPr lang="en-AU" dirty="0" smtClean="0">
                <a:solidFill>
                  <a:srgbClr val="FF0000"/>
                </a:solidFill>
              </a:rPr>
              <a:t>&lt;/body</a:t>
            </a:r>
            <a:r>
              <a:rPr lang="en-AU" dirty="0">
                <a:solidFill>
                  <a:srgbClr val="FF0000"/>
                </a:solidFill>
              </a:rPr>
              <a:t>&gt;</a:t>
            </a:r>
          </a:p>
          <a:p>
            <a:pPr marL="298450" indent="0">
              <a:buNone/>
            </a:pPr>
            <a:endParaRPr lang="en-AU" b="1" dirty="0" smtClean="0">
              <a:solidFill>
                <a:srgbClr val="FF0000"/>
              </a:solidFill>
            </a:endParaRPr>
          </a:p>
          <a:p>
            <a:pPr marL="298450" indent="0">
              <a:buNone/>
            </a:pPr>
            <a:endParaRPr lang="en-AU" dirty="0">
              <a:solidFill>
                <a:srgbClr val="FF0000"/>
              </a:solidFill>
            </a:endParaRPr>
          </a:p>
          <a:p>
            <a:pPr marL="298450" indent="0">
              <a:buNone/>
            </a:pPr>
            <a:endParaRPr lang="en-AU" dirty="0" smtClean="0"/>
          </a:p>
          <a:p>
            <a:pPr marL="298450" indent="0">
              <a:buNone/>
            </a:pPr>
            <a:r>
              <a:rPr lang="en-AU" dirty="0"/>
              <a:t>	</a:t>
            </a:r>
            <a:r>
              <a:rPr lang="en-AU" dirty="0" smtClean="0"/>
              <a:t>could look like:</a:t>
            </a:r>
            <a:endParaRPr lang="en-AU" dirty="0"/>
          </a:p>
        </p:txBody>
      </p:sp>
      <p:sp>
        <p:nvSpPr>
          <p:cNvPr id="4" name="Rectangle 3"/>
          <p:cNvSpPr/>
          <p:nvPr/>
        </p:nvSpPr>
        <p:spPr>
          <a:xfrm>
            <a:off x="4788024" y="4326960"/>
            <a:ext cx="3528392" cy="22934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smtClean="0"/>
              <a:t>.</a:t>
            </a:r>
            <a:endParaRPr lang="en-AU" dirty="0"/>
          </a:p>
        </p:txBody>
      </p:sp>
      <p:sp>
        <p:nvSpPr>
          <p:cNvPr id="5" name="Rectangle 4"/>
          <p:cNvSpPr/>
          <p:nvPr/>
        </p:nvSpPr>
        <p:spPr>
          <a:xfrm>
            <a:off x="4860032" y="4489694"/>
            <a:ext cx="2952328" cy="15841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6" name="Rectangle 5"/>
          <p:cNvSpPr/>
          <p:nvPr/>
        </p:nvSpPr>
        <p:spPr>
          <a:xfrm>
            <a:off x="4932040" y="4629535"/>
            <a:ext cx="252028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4904666" y="4701806"/>
            <a:ext cx="1515158" cy="369332"/>
          </a:xfrm>
          <a:prstGeom prst="rect">
            <a:avLst/>
          </a:prstGeom>
          <a:noFill/>
        </p:spPr>
        <p:txBody>
          <a:bodyPr wrap="none" rtlCol="0">
            <a:spAutoFit/>
          </a:bodyPr>
          <a:lstStyle/>
          <a:p>
            <a:r>
              <a:rPr lang="en-AU" dirty="0" smtClean="0"/>
              <a:t>My paragraph</a:t>
            </a:r>
            <a:endParaRPr lang="en-AU" dirty="0"/>
          </a:p>
        </p:txBody>
      </p:sp>
    </p:spTree>
    <p:extLst>
      <p:ext uri="{BB962C8B-B14F-4D97-AF65-F5344CB8AC3E}">
        <p14:creationId xmlns:p14="http://schemas.microsoft.com/office/powerpoint/2010/main" val="2520314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sz="4400" b="1" dirty="0" smtClean="0"/>
              <a:t>C</a:t>
            </a:r>
            <a:r>
              <a:rPr lang="en-AU" sz="4400" dirty="0" smtClean="0"/>
              <a:t>ascading </a:t>
            </a:r>
            <a:r>
              <a:rPr lang="en-AU" sz="4400" b="1" dirty="0" smtClean="0"/>
              <a:t>S</a:t>
            </a:r>
            <a:r>
              <a:rPr lang="en-AU" sz="4400" dirty="0" smtClean="0"/>
              <a:t>tyle </a:t>
            </a:r>
            <a:r>
              <a:rPr lang="en-AU" sz="4400" b="1" dirty="0" smtClean="0"/>
              <a:t>S</a:t>
            </a:r>
            <a:r>
              <a:rPr lang="en-AU" sz="4400" dirty="0" smtClean="0"/>
              <a:t>heets</a:t>
            </a:r>
            <a:endParaRPr lang="en-AU" dirty="0"/>
          </a:p>
        </p:txBody>
      </p:sp>
      <p:sp>
        <p:nvSpPr>
          <p:cNvPr id="5" name="Content Placeholder 4"/>
          <p:cNvSpPr>
            <a:spLocks noGrp="1"/>
          </p:cNvSpPr>
          <p:nvPr>
            <p:ph idx="1"/>
          </p:nvPr>
        </p:nvSpPr>
        <p:spPr/>
        <p:txBody>
          <a:bodyPr>
            <a:normAutofit lnSpcReduction="10000"/>
          </a:bodyPr>
          <a:lstStyle/>
          <a:p>
            <a:pPr marL="9525" indent="11113">
              <a:buNone/>
            </a:pPr>
            <a:r>
              <a:rPr lang="en-AU" dirty="0" smtClean="0"/>
              <a:t>CSS defines how to “style” HTML tags.</a:t>
            </a:r>
          </a:p>
          <a:p>
            <a:pPr marL="9525" indent="11113">
              <a:buNone/>
            </a:pPr>
            <a:endParaRPr lang="en-AU" dirty="0"/>
          </a:p>
          <a:p>
            <a:pPr marL="9525" indent="11113">
              <a:buNone/>
            </a:pPr>
            <a:r>
              <a:rPr lang="en-AU" dirty="0" smtClean="0"/>
              <a:t>Some basic examples of style:</a:t>
            </a:r>
          </a:p>
          <a:p>
            <a:pPr marL="466725" indent="-457200"/>
            <a:r>
              <a:rPr lang="en-AU" dirty="0" smtClean="0"/>
              <a:t>Font size,  font </a:t>
            </a:r>
            <a:r>
              <a:rPr lang="en-AU" dirty="0" err="1" smtClean="0"/>
              <a:t>color</a:t>
            </a:r>
            <a:r>
              <a:rPr lang="en-AU" dirty="0" smtClean="0"/>
              <a:t>, font-family, bold, italic</a:t>
            </a:r>
          </a:p>
          <a:p>
            <a:pPr marL="466725" indent="-457200"/>
            <a:endParaRPr lang="en-AU" dirty="0" smtClean="0"/>
          </a:p>
          <a:p>
            <a:pPr marL="466725" indent="-457200"/>
            <a:r>
              <a:rPr lang="en-AU" dirty="0" smtClean="0"/>
              <a:t>Background </a:t>
            </a:r>
            <a:r>
              <a:rPr lang="en-AU" dirty="0" err="1" smtClean="0"/>
              <a:t>color</a:t>
            </a:r>
            <a:r>
              <a:rPr lang="en-AU" dirty="0" smtClean="0"/>
              <a:t>, background image</a:t>
            </a:r>
          </a:p>
          <a:p>
            <a:pPr marL="466725" indent="-457200"/>
            <a:endParaRPr lang="en-AU" dirty="0" smtClean="0"/>
          </a:p>
          <a:p>
            <a:pPr marL="466725" indent="-457200"/>
            <a:r>
              <a:rPr lang="en-AU" dirty="0" smtClean="0"/>
              <a:t>Position on the screen</a:t>
            </a:r>
          </a:p>
          <a:p>
            <a:pPr marL="466725" indent="-457200"/>
            <a:endParaRPr lang="en-AU" dirty="0" smtClean="0"/>
          </a:p>
          <a:p>
            <a:pPr marL="466725" indent="-457200"/>
            <a:r>
              <a:rPr lang="en-AU" dirty="0" smtClean="0"/>
              <a:t>Border thickness, </a:t>
            </a:r>
            <a:r>
              <a:rPr lang="en-AU" dirty="0" err="1" smtClean="0"/>
              <a:t>color</a:t>
            </a:r>
            <a:r>
              <a:rPr lang="en-AU" dirty="0" smtClean="0"/>
              <a:t> and type</a:t>
            </a:r>
          </a:p>
          <a:p>
            <a:pPr marL="9525" indent="11113">
              <a:buNone/>
            </a:pPr>
            <a:endParaRPr lang="en-AU" dirty="0" smtClean="0"/>
          </a:p>
          <a:p>
            <a:pPr marL="9525" indent="11113">
              <a:buNone/>
            </a:pPr>
            <a:endParaRPr lang="en-AU" dirty="0" smtClean="0"/>
          </a:p>
          <a:p>
            <a:pPr marL="9525" indent="11113">
              <a:buNone/>
            </a:pPr>
            <a:endParaRPr lang="en-AU" dirty="0" smtClean="0"/>
          </a:p>
          <a:p>
            <a:pPr>
              <a:buNone/>
            </a:pPr>
            <a:endParaRPr lang="en-AU" dirty="0" smtClean="0"/>
          </a:p>
          <a:p>
            <a:pPr>
              <a:buNone/>
            </a:pPr>
            <a:endParaRPr lang="en-A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1569</TotalTime>
  <Words>2529</Words>
  <Application>Microsoft Office PowerPoint</Application>
  <PresentationFormat>On-screen Show (4:3)</PresentationFormat>
  <Paragraphs>618</Paragraphs>
  <Slides>76</Slides>
  <Notes>19</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Module</vt:lpstr>
      <vt:lpstr>PowerPoint Presentation</vt:lpstr>
      <vt:lpstr>Introduction</vt:lpstr>
      <vt:lpstr>HTML</vt:lpstr>
      <vt:lpstr>HTML</vt:lpstr>
      <vt:lpstr>HTML</vt:lpstr>
      <vt:lpstr>HTML</vt:lpstr>
      <vt:lpstr>HTML</vt:lpstr>
      <vt:lpstr>HTML</vt:lpstr>
      <vt:lpstr>Cascading Style Sheets</vt:lpstr>
      <vt:lpstr>Cascading Style Sheets</vt:lpstr>
      <vt:lpstr>Different types of styles</vt:lpstr>
      <vt:lpstr>Syntax</vt:lpstr>
      <vt:lpstr>First selector type: TAG</vt:lpstr>
      <vt:lpstr>First selector type: TAG</vt:lpstr>
      <vt:lpstr>First selector type: TAG</vt:lpstr>
      <vt:lpstr>First selector type: TAG</vt:lpstr>
      <vt:lpstr>First selector type: TAG</vt:lpstr>
      <vt:lpstr>Second selector type: CLASS</vt:lpstr>
      <vt:lpstr>Second selector type: CLASS</vt:lpstr>
      <vt:lpstr>Second selector type: CLASS</vt:lpstr>
      <vt:lpstr>Third Selector type: ID</vt:lpstr>
      <vt:lpstr>Adding CSS to an HTML page</vt:lpstr>
      <vt:lpstr>3 ways to add CSS to an HTML page</vt:lpstr>
      <vt:lpstr>External Style sheet</vt:lpstr>
      <vt:lpstr>External Style sheet</vt:lpstr>
      <vt:lpstr>Internal Style Sheet</vt:lpstr>
      <vt:lpstr>Inline Styles</vt:lpstr>
      <vt:lpstr>The Box Model</vt:lpstr>
      <vt:lpstr>CSS Box Model</vt:lpstr>
      <vt:lpstr>DIVs love the Box Model!</vt:lpstr>
      <vt:lpstr>DIVs love the Box Model!</vt:lpstr>
      <vt:lpstr>Building a centred layout</vt:lpstr>
      <vt:lpstr>A centred layout using nested divs</vt:lpstr>
      <vt:lpstr>Let’s start building</vt:lpstr>
      <vt:lpstr>Let’s start building:</vt:lpstr>
      <vt:lpstr>Let’s start building:</vt:lpstr>
      <vt:lpstr>Link the files</vt:lpstr>
      <vt:lpstr>Style the &lt;body&gt; tag</vt:lpstr>
      <vt:lpstr>Style the &lt;body&gt; tag</vt:lpstr>
      <vt:lpstr>Style the &lt;body&gt; tag</vt:lpstr>
      <vt:lpstr>Style the &lt;body&gt; tag</vt:lpstr>
      <vt:lpstr>Style the &lt;body&gt; tag</vt:lpstr>
      <vt:lpstr>The DIVs</vt:lpstr>
      <vt:lpstr>Create a #container ID</vt:lpstr>
      <vt:lpstr>Create a #container ID</vt:lpstr>
      <vt:lpstr>Create a #container ID</vt:lpstr>
      <vt:lpstr>Create the #banner div</vt:lpstr>
      <vt:lpstr>Create the #banner div</vt:lpstr>
      <vt:lpstr>Create the #banner div</vt:lpstr>
      <vt:lpstr>Create the menu div</vt:lpstr>
      <vt:lpstr>Create the menu div</vt:lpstr>
      <vt:lpstr>Now for the columns</vt:lpstr>
      <vt:lpstr>Now for the columns</vt:lpstr>
      <vt:lpstr>Now for the columns</vt:lpstr>
      <vt:lpstr>Now for the columns</vt:lpstr>
      <vt:lpstr>Add the Ads div</vt:lpstr>
      <vt:lpstr>Add the Ads div</vt:lpstr>
      <vt:lpstr>Add the footer and finish!</vt:lpstr>
      <vt:lpstr>Add the footer and finish!</vt:lpstr>
      <vt:lpstr>Add the footer and finish!</vt:lpstr>
      <vt:lpstr>Make it liquid now</vt:lpstr>
      <vt:lpstr>Make it liquid</vt:lpstr>
      <vt:lpstr>Make it liquid</vt:lpstr>
      <vt:lpstr>Add content</vt:lpstr>
      <vt:lpstr>Add a banner</vt:lpstr>
      <vt:lpstr>Add headings and paragraphs</vt:lpstr>
      <vt:lpstr>Add headings and paragraphs</vt:lpstr>
      <vt:lpstr>Add headings and paragraphs</vt:lpstr>
      <vt:lpstr>Add headings and paragraphs</vt:lpstr>
      <vt:lpstr>Add a centred image</vt:lpstr>
      <vt:lpstr>Add some menu items</vt:lpstr>
      <vt:lpstr>Add some menu items</vt:lpstr>
      <vt:lpstr>Add some menu items</vt:lpstr>
      <vt:lpstr>Add some menu items</vt:lpstr>
      <vt:lpstr>Resources</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CSS</dc:title>
  <dc:creator>Education</dc:creator>
  <cp:lastModifiedBy>STONEY, Marian</cp:lastModifiedBy>
  <cp:revision>122</cp:revision>
  <dcterms:created xsi:type="dcterms:W3CDTF">2010-07-13T11:26:55Z</dcterms:created>
  <dcterms:modified xsi:type="dcterms:W3CDTF">2012-05-11T12:03:46Z</dcterms:modified>
</cp:coreProperties>
</file>