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60" r:id="rId5"/>
    <p:sldId id="261" r:id="rId6"/>
    <p:sldId id="259" r:id="rId7"/>
    <p:sldId id="265" r:id="rId8"/>
    <p:sldId id="262" r:id="rId9"/>
    <p:sldId id="266" r:id="rId10"/>
    <p:sldId id="267" r:id="rId11"/>
    <p:sldId id="269" r:id="rId12"/>
    <p:sldId id="268" r:id="rId13"/>
    <p:sldId id="270" r:id="rId14"/>
    <p:sldId id="271" r:id="rId15"/>
    <p:sldId id="272" r:id="rId16"/>
    <p:sldId id="263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0995" tIns="45498" rIns="90995" bIns="45498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0995" tIns="45498" rIns="90995" bIns="45498" rtlCol="0"/>
          <a:lstStyle>
            <a:lvl1pPr algn="r">
              <a:defRPr sz="1200"/>
            </a:lvl1pPr>
          </a:lstStyle>
          <a:p>
            <a:fld id="{0B3D6867-E734-4C7F-BDDD-A82619EF9233}" type="datetimeFigureOut">
              <a:rPr lang="en-US" smtClean="0"/>
              <a:pPr/>
              <a:t>2/14/2014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0995" tIns="45498" rIns="90995" bIns="45498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0995" tIns="45498" rIns="90995" bIns="45498" rtlCol="0" anchor="b"/>
          <a:lstStyle>
            <a:lvl1pPr algn="r">
              <a:defRPr sz="1200"/>
            </a:lvl1pPr>
          </a:lstStyle>
          <a:p>
            <a:fld id="{303EAEBD-A834-46DE-8FF9-476FA1A8E63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107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7D99B-5006-42BE-8A7E-5E44246B8F5D}" type="datetimeFigureOut">
              <a:rPr lang="en-AU" smtClean="0"/>
              <a:t>14/02/2014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BD7D4-0359-4BB4-B95A-364D7D3403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970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BD7D4-0359-4BB4-B95A-364D7D34038A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4609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BD7D4-0359-4BB4-B95A-364D7D34038A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7652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BD7D4-0359-4BB4-B95A-364D7D34038A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8790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BD7D4-0359-4BB4-B95A-364D7D34038A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9276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BD7D4-0359-4BB4-B95A-364D7D34038A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320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BD7D4-0359-4BB4-B95A-364D7D34038A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5694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BD7D4-0359-4BB4-B95A-364D7D34038A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2168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BD7D4-0359-4BB4-B95A-364D7D34038A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8568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BD7D4-0359-4BB4-B95A-364D7D34038A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147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BD7D4-0359-4BB4-B95A-364D7D34038A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7294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BD7D4-0359-4BB4-B95A-364D7D34038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6121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BD7D4-0359-4BB4-B95A-364D7D34038A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1040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BD7D4-0359-4BB4-B95A-364D7D34038A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5158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BD7D4-0359-4BB4-B95A-364D7D34038A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1696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BD7D4-0359-4BB4-B95A-364D7D34038A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8266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BD7D4-0359-4BB4-B95A-364D7D34038A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2777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1BD6-E77C-4A0D-AF44-DC37D29D40DE}" type="datetimeFigureOut">
              <a:rPr lang="en-US" smtClean="0"/>
              <a:pPr/>
              <a:t>2/14/2014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834-E973-4751-A90E-9E9FE458E39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1BD6-E77C-4A0D-AF44-DC37D29D40DE}" type="datetimeFigureOut">
              <a:rPr lang="en-US" smtClean="0"/>
              <a:pPr/>
              <a:t>2/14/2014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834-E973-4751-A90E-9E9FE458E39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1BD6-E77C-4A0D-AF44-DC37D29D40DE}" type="datetimeFigureOut">
              <a:rPr lang="en-US" smtClean="0"/>
              <a:pPr/>
              <a:t>2/14/2014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834-E973-4751-A90E-9E9FE458E39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1BD6-E77C-4A0D-AF44-DC37D29D40DE}" type="datetimeFigureOut">
              <a:rPr lang="en-US" smtClean="0"/>
              <a:pPr/>
              <a:t>2/14/2014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834-E973-4751-A90E-9E9FE458E39F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7" name="Picture 6" descr="pixeled-med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00958" y="6500834"/>
            <a:ext cx="1247775" cy="323850"/>
          </a:xfrm>
          <a:prstGeom prst="rect">
            <a:avLst/>
          </a:prstGeom>
        </p:spPr>
      </p:pic>
      <p:sp>
        <p:nvSpPr>
          <p:cNvPr id="8" name="L-Shape 7"/>
          <p:cNvSpPr/>
          <p:nvPr userDrawn="1"/>
        </p:nvSpPr>
        <p:spPr>
          <a:xfrm flipH="1">
            <a:off x="8786842" y="0"/>
            <a:ext cx="357158" cy="6858000"/>
          </a:xfrm>
          <a:prstGeom prst="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L-Shape 8"/>
          <p:cNvSpPr/>
          <p:nvPr userDrawn="1"/>
        </p:nvSpPr>
        <p:spPr>
          <a:xfrm>
            <a:off x="0" y="0"/>
            <a:ext cx="357158" cy="6858000"/>
          </a:xfrm>
          <a:prstGeom prst="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1BD6-E77C-4A0D-AF44-DC37D29D40DE}" type="datetimeFigureOut">
              <a:rPr lang="en-US" smtClean="0"/>
              <a:pPr/>
              <a:t>2/14/2014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834-E973-4751-A90E-9E9FE458E39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1BD6-E77C-4A0D-AF44-DC37D29D40DE}" type="datetimeFigureOut">
              <a:rPr lang="en-US" smtClean="0"/>
              <a:pPr/>
              <a:t>2/14/2014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834-E973-4751-A90E-9E9FE458E39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1BD6-E77C-4A0D-AF44-DC37D29D40DE}" type="datetimeFigureOut">
              <a:rPr lang="en-US" smtClean="0"/>
              <a:pPr/>
              <a:t>2/14/2014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834-E973-4751-A90E-9E9FE458E39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1BD6-E77C-4A0D-AF44-DC37D29D40DE}" type="datetimeFigureOut">
              <a:rPr lang="en-US" smtClean="0"/>
              <a:pPr/>
              <a:t>2/14/2014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834-E973-4751-A90E-9E9FE458E39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1BD6-E77C-4A0D-AF44-DC37D29D40DE}" type="datetimeFigureOut">
              <a:rPr lang="en-US" smtClean="0"/>
              <a:pPr/>
              <a:t>2/14/2014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834-E973-4751-A90E-9E9FE458E39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1BD6-E77C-4A0D-AF44-DC37D29D40DE}" type="datetimeFigureOut">
              <a:rPr lang="en-US" smtClean="0"/>
              <a:pPr/>
              <a:t>2/14/2014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834-E973-4751-A90E-9E9FE458E39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1BD6-E77C-4A0D-AF44-DC37D29D40DE}" type="datetimeFigureOut">
              <a:rPr lang="en-US" smtClean="0"/>
              <a:pPr/>
              <a:t>2/14/2014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834-E973-4751-A90E-9E9FE458E39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E1BD6-E77C-4A0D-AF44-DC37D29D40DE}" type="datetimeFigureOut">
              <a:rPr lang="en-US" smtClean="0"/>
              <a:pPr/>
              <a:t>2/14/2014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6E834-E973-4751-A90E-9E9FE458E39F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30.gif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image" Target="../media/image32.png"/><Relationship Id="rId10" Type="http://schemas.openxmlformats.org/officeDocument/2006/relationships/image" Target="../media/image36.jpg"/><Relationship Id="rId4" Type="http://schemas.openxmlformats.org/officeDocument/2006/relationships/image" Target="../media/image31.gif"/><Relationship Id="rId9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suggestedcourseoutline.doc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training.gov.a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caa.vic.edu.au/Documents/exams/vetidm/2013/2013-IDM_Software.pdf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caa.vic.edu.au/" TargetMode="External"/><Relationship Id="rId13" Type="http://schemas.openxmlformats.org/officeDocument/2006/relationships/image" Target="../media/image19.png"/><Relationship Id="rId3" Type="http://schemas.openxmlformats.org/officeDocument/2006/relationships/image" Target="../media/image16.jpeg"/><Relationship Id="rId7" Type="http://schemas.openxmlformats.org/officeDocument/2006/relationships/hyperlink" Target="http://www.yoobee.ac.nz/publishing" TargetMode="External"/><Relationship Id="rId12" Type="http://schemas.openxmlformats.org/officeDocument/2006/relationships/hyperlink" Target="http://gb.pinterest.com/yoobeedesign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dulists.com.au/" TargetMode="External"/><Relationship Id="rId11" Type="http://schemas.openxmlformats.org/officeDocument/2006/relationships/image" Target="../media/image18.jpeg"/><Relationship Id="rId5" Type="http://schemas.openxmlformats.org/officeDocument/2006/relationships/hyperlink" Target="http://www.pixeled.org.au/" TargetMode="External"/><Relationship Id="rId10" Type="http://schemas.openxmlformats.org/officeDocument/2006/relationships/hyperlink" Target="http://www.adobe.com/education/k12/" TargetMode="External"/><Relationship Id="rId4" Type="http://schemas.openxmlformats.org/officeDocument/2006/relationships/image" Target="../media/image1.gif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arm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933056"/>
            <a:ext cx="2328405" cy="2013755"/>
          </a:xfrm>
          <a:prstGeom prst="rect">
            <a:avLst/>
          </a:prstGeom>
        </p:spPr>
      </p:pic>
      <p:pic>
        <p:nvPicPr>
          <p:cNvPr id="13" name="Picture 12" descr="laura cinerar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1340768"/>
            <a:ext cx="2411760" cy="1392762"/>
          </a:xfrm>
          <a:prstGeom prst="rect">
            <a:avLst/>
          </a:prstGeom>
        </p:spPr>
      </p:pic>
      <p:pic>
        <p:nvPicPr>
          <p:cNvPr id="5" name="Picture 4" descr="pixeled-med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00958" y="6500834"/>
            <a:ext cx="1247775" cy="323850"/>
          </a:xfrm>
          <a:prstGeom prst="rect">
            <a:avLst/>
          </a:prstGeom>
        </p:spPr>
      </p:pic>
      <p:sp>
        <p:nvSpPr>
          <p:cNvPr id="7" name="L-Shape 6"/>
          <p:cNvSpPr/>
          <p:nvPr/>
        </p:nvSpPr>
        <p:spPr>
          <a:xfrm flipH="1">
            <a:off x="8786842" y="0"/>
            <a:ext cx="357158" cy="6858000"/>
          </a:xfrm>
          <a:prstGeom prst="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L-Shape 7"/>
          <p:cNvSpPr/>
          <p:nvPr/>
        </p:nvSpPr>
        <p:spPr>
          <a:xfrm>
            <a:off x="0" y="0"/>
            <a:ext cx="357158" cy="6858000"/>
          </a:xfrm>
          <a:prstGeom prst="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251520" y="548680"/>
            <a:ext cx="85120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3600" dirty="0" smtClean="0"/>
              <a:t>Certificate 3 in VET Interactive Digital Media </a:t>
            </a:r>
          </a:p>
          <a:p>
            <a:pPr algn="ctr"/>
            <a:r>
              <a:rPr lang="en-AU" sz="3600" dirty="0" smtClean="0"/>
              <a:t>Year 1 - Units 1&amp;2</a:t>
            </a:r>
          </a:p>
          <a:p>
            <a:pPr algn="ctr"/>
            <a:r>
              <a:rPr lang="en-AU" sz="3600" dirty="0" smtClean="0"/>
              <a:t>Beginner’s Guide</a:t>
            </a:r>
            <a:endParaRPr lang="en-A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131840" y="4509120"/>
            <a:ext cx="27466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400" dirty="0" smtClean="0"/>
              <a:t>Ana Tuckerman, </a:t>
            </a:r>
          </a:p>
          <a:p>
            <a:pPr algn="ctr"/>
            <a:r>
              <a:rPr lang="en-AU" sz="2400" dirty="0" err="1" smtClean="0"/>
              <a:t>www.anatuck.com</a:t>
            </a:r>
            <a:endParaRPr lang="en-AU" sz="2400" dirty="0" smtClean="0"/>
          </a:p>
          <a:p>
            <a:pPr algn="ctr"/>
            <a:r>
              <a:rPr lang="en-AU" sz="2400" dirty="0" err="1" smtClean="0"/>
              <a:t>anatuck@gmail.com</a:t>
            </a:r>
            <a:endParaRPr lang="en-AU" sz="2400" dirty="0" smtClean="0"/>
          </a:p>
          <a:p>
            <a:pPr algn="ctr"/>
            <a:endParaRPr lang="en-AU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195736" y="2852936"/>
            <a:ext cx="44583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400" dirty="0" smtClean="0"/>
              <a:t>Claire Bloom</a:t>
            </a:r>
          </a:p>
          <a:p>
            <a:pPr algn="ctr"/>
            <a:r>
              <a:rPr lang="en-AU" sz="2400" dirty="0" smtClean="0"/>
              <a:t>Warrandyte HS</a:t>
            </a:r>
          </a:p>
          <a:p>
            <a:pPr algn="ctr"/>
            <a:r>
              <a:rPr lang="en-AU" sz="2400" dirty="0" smtClean="0"/>
              <a:t>claire@warrandytehigh.vic.edu.au</a:t>
            </a:r>
            <a:endParaRPr lang="en-AU" sz="2400" dirty="0"/>
          </a:p>
        </p:txBody>
      </p:sp>
      <p:pic>
        <p:nvPicPr>
          <p:cNvPr id="15" name="Picture 14" descr="adrian.jpg"/>
          <p:cNvPicPr>
            <a:picLocks noChangeAspect="1"/>
          </p:cNvPicPr>
          <p:nvPr/>
        </p:nvPicPr>
        <p:blipFill>
          <a:blip r:embed="rId6" cstate="print"/>
          <a:srcRect l="21688" t="25899" r="24092" b="29366"/>
          <a:stretch>
            <a:fillRect/>
          </a:stretch>
        </p:blipFill>
        <p:spPr>
          <a:xfrm>
            <a:off x="6300192" y="4005064"/>
            <a:ext cx="2565028" cy="1949421"/>
          </a:xfrm>
          <a:prstGeom prst="rect">
            <a:avLst/>
          </a:prstGeom>
        </p:spPr>
      </p:pic>
      <p:pic>
        <p:nvPicPr>
          <p:cNvPr id="12" name="Picture 13" descr="illustration_kayl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1196752"/>
            <a:ext cx="1492250" cy="2087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3528392" cy="576064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s-ES_tradnl" sz="6000" dirty="0"/>
              <a:t>Use digital camera </a:t>
            </a:r>
            <a:r>
              <a:rPr lang="es-ES_tradnl" sz="6000" dirty="0" err="1" smtClean="0"/>
              <a:t>to</a:t>
            </a:r>
            <a:r>
              <a:rPr lang="es-ES_tradnl" sz="6000" dirty="0"/>
              <a:t> </a:t>
            </a:r>
            <a:r>
              <a:rPr lang="en-US" sz="6000" dirty="0" smtClean="0"/>
              <a:t>create </a:t>
            </a:r>
            <a:r>
              <a:rPr lang="en-US" sz="6000" dirty="0"/>
              <a:t>photo images</a:t>
            </a:r>
            <a:r>
              <a:rPr lang="en-US" sz="6000" dirty="0" smtClean="0"/>
              <a:t>.</a:t>
            </a:r>
          </a:p>
          <a:p>
            <a:pPr marL="0" indent="0">
              <a:buNone/>
            </a:pPr>
            <a:endParaRPr lang="en-US" sz="6000" dirty="0" smtClean="0"/>
          </a:p>
          <a:p>
            <a:pPr marL="0" indent="0">
              <a:buNone/>
            </a:pPr>
            <a:r>
              <a:rPr lang="en-US" dirty="0"/>
              <a:t>2.1 Discuss photographic project brief with relevant personnel.</a:t>
            </a:r>
          </a:p>
          <a:p>
            <a:pPr marL="0" indent="0">
              <a:buNone/>
            </a:pPr>
            <a:r>
              <a:rPr lang="en-US" dirty="0"/>
              <a:t>2.2 Assess </a:t>
            </a:r>
            <a:r>
              <a:rPr lang="en-US" b="1" i="1" dirty="0"/>
              <a:t>digital camera features </a:t>
            </a:r>
            <a:r>
              <a:rPr lang="en-US" dirty="0"/>
              <a:t>to ensure that outcomes</a:t>
            </a:r>
          </a:p>
          <a:p>
            <a:pPr marL="0" indent="0">
              <a:buNone/>
            </a:pPr>
            <a:r>
              <a:rPr lang="en-US" dirty="0"/>
              <a:t>will meet the requirements of brief.</a:t>
            </a:r>
          </a:p>
          <a:p>
            <a:pPr marL="0" indent="0">
              <a:buNone/>
            </a:pPr>
            <a:r>
              <a:rPr lang="en-US" dirty="0"/>
              <a:t>2.3 Plan camera shots taking into account lighting, framing,</a:t>
            </a:r>
          </a:p>
          <a:p>
            <a:pPr marL="0" indent="0">
              <a:buNone/>
            </a:pPr>
            <a:r>
              <a:rPr lang="en-US" dirty="0"/>
              <a:t>composition and other </a:t>
            </a:r>
            <a:r>
              <a:rPr lang="en-US" b="1" i="1" dirty="0"/>
              <a:t>photographic techniques 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2.4 Load and operate digital camera according to</a:t>
            </a:r>
          </a:p>
          <a:p>
            <a:pPr marL="0" indent="0">
              <a:buNone/>
            </a:pPr>
            <a:r>
              <a:rPr lang="en-US" dirty="0"/>
              <a:t>manufacturer specifications.</a:t>
            </a:r>
          </a:p>
          <a:p>
            <a:pPr marL="0" indent="0">
              <a:buNone/>
            </a:pPr>
            <a:r>
              <a:rPr lang="en-US" dirty="0"/>
              <a:t>2.5 Consider digital camera focus, exposure and shutter</a:t>
            </a:r>
          </a:p>
          <a:p>
            <a:pPr marL="0" indent="0">
              <a:buNone/>
            </a:pPr>
            <a:r>
              <a:rPr lang="en-US" dirty="0"/>
              <a:t>speed to ensure image capture meets production</a:t>
            </a:r>
          </a:p>
          <a:p>
            <a:pPr marL="0" indent="0">
              <a:buNone/>
            </a:pPr>
            <a:r>
              <a:rPr lang="en-US" dirty="0"/>
              <a:t>requirements.</a:t>
            </a:r>
          </a:p>
          <a:p>
            <a:pPr marL="0" indent="0">
              <a:buNone/>
            </a:pPr>
            <a:r>
              <a:rPr lang="en-US" dirty="0"/>
              <a:t>2.6 Check photographic images for fitness of purpose to</a:t>
            </a:r>
          </a:p>
          <a:p>
            <a:pPr marL="0" indent="0">
              <a:buNone/>
            </a:pPr>
            <a:r>
              <a:rPr lang="en-US" dirty="0"/>
              <a:t>comply with brief.</a:t>
            </a:r>
          </a:p>
          <a:p>
            <a:pPr marL="0" indent="0">
              <a:buNone/>
            </a:pPr>
            <a:r>
              <a:rPr lang="en-US" dirty="0"/>
              <a:t>2.7 Transfer and store photographic image files to a computer</a:t>
            </a:r>
          </a:p>
          <a:p>
            <a:pPr marL="0" indent="0">
              <a:buNone/>
            </a:pPr>
            <a:r>
              <a:rPr lang="en-US" dirty="0"/>
              <a:t>using standard naming conventions.</a:t>
            </a:r>
          </a:p>
        </p:txBody>
      </p:sp>
      <p:pic>
        <p:nvPicPr>
          <p:cNvPr id="4" name="Picture 3" descr="Screen shot 2014-02-12 at 10.00.5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0"/>
            <a:ext cx="4951292" cy="65253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188640"/>
            <a:ext cx="381642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TASK 1 Road trip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7877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listairGRoadtrip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3563888" y="188640"/>
            <a:ext cx="5428007" cy="2985195"/>
          </a:xfrm>
        </p:spPr>
      </p:pic>
      <p:pic>
        <p:nvPicPr>
          <p:cNvPr id="5" name="Picture 4" descr="AlistairGRoadtrip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40360"/>
            <a:ext cx="5400600" cy="3429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188640"/>
            <a:ext cx="381642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TASK 1 Road trip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1105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51520" y="836712"/>
            <a:ext cx="2736304" cy="4176464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/>
              <a:t>Use scanner to capture</a:t>
            </a:r>
          </a:p>
          <a:p>
            <a:pPr marL="0" indent="0">
              <a:buNone/>
            </a:pPr>
            <a:r>
              <a:rPr lang="en-US" sz="2900" dirty="0" smtClean="0"/>
              <a:t>1.1 Source and select appropriate photographic images according </a:t>
            </a:r>
            <a:r>
              <a:rPr lang="en-US" sz="2900" dirty="0"/>
              <a:t>to requirements of photographic </a:t>
            </a:r>
            <a:r>
              <a:rPr lang="en-US" sz="2900" b="1" i="1" dirty="0"/>
              <a:t>project </a:t>
            </a:r>
            <a:r>
              <a:rPr lang="en-US" sz="2900" dirty="0"/>
              <a:t>brief</a:t>
            </a:r>
            <a:r>
              <a:rPr lang="en-US" sz="2900" dirty="0" smtClean="0"/>
              <a:t>.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/>
              <a:t>1.2 Discuss selection of images with </a:t>
            </a:r>
            <a:r>
              <a:rPr lang="en-US" sz="2900" b="1" i="1" dirty="0"/>
              <a:t>relevant personnel </a:t>
            </a:r>
            <a:r>
              <a:rPr lang="en-US" sz="2900" dirty="0" smtClean="0"/>
              <a:t>.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/>
              <a:t>1.3 Assess </a:t>
            </a:r>
            <a:r>
              <a:rPr lang="en-US" sz="2900" b="1" i="1" dirty="0"/>
              <a:t>scanner features </a:t>
            </a:r>
            <a:r>
              <a:rPr lang="en-US" sz="2900" dirty="0"/>
              <a:t>to </a:t>
            </a:r>
            <a:r>
              <a:rPr lang="en-US" sz="2900" dirty="0" smtClean="0"/>
              <a:t>ensure </a:t>
            </a:r>
            <a:r>
              <a:rPr lang="en-US" sz="2900" dirty="0"/>
              <a:t>that outcomes </a:t>
            </a:r>
            <a:r>
              <a:rPr lang="en-US" sz="2900" dirty="0" smtClean="0"/>
              <a:t>will meet </a:t>
            </a:r>
            <a:r>
              <a:rPr lang="en-US" sz="2900" dirty="0"/>
              <a:t>the requirements of brief</a:t>
            </a:r>
            <a:r>
              <a:rPr lang="en-US" sz="2900" dirty="0" smtClean="0"/>
              <a:t>.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/>
              <a:t>1.4 Operate scanner according to manufacturer specifications</a:t>
            </a:r>
            <a:r>
              <a:rPr lang="en-US" sz="2900" dirty="0" smtClean="0"/>
              <a:t>.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/>
              <a:t>1.5 Select </a:t>
            </a:r>
            <a:r>
              <a:rPr lang="en-US" sz="2900" b="1" i="1" dirty="0"/>
              <a:t>scanner settings </a:t>
            </a:r>
            <a:r>
              <a:rPr lang="en-US" sz="2900" dirty="0"/>
              <a:t>to ensure image capture </a:t>
            </a:r>
            <a:r>
              <a:rPr lang="en-US" sz="2900" dirty="0" smtClean="0"/>
              <a:t>meets production </a:t>
            </a:r>
            <a:r>
              <a:rPr lang="en-US" sz="2900" dirty="0"/>
              <a:t>requirements</a:t>
            </a:r>
            <a:r>
              <a:rPr lang="en-US" sz="2900" dirty="0" smtClean="0"/>
              <a:t>.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/>
              <a:t>1.6 Transfer and store photographic image files to a computer</a:t>
            </a:r>
          </a:p>
          <a:p>
            <a:pPr marL="0" indent="0">
              <a:buNone/>
            </a:pPr>
            <a:r>
              <a:rPr lang="en-US" sz="2900" dirty="0"/>
              <a:t>using standard naming conventions.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188640"/>
            <a:ext cx="381642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TASK 2 Mythical Me</a:t>
            </a:r>
            <a:endParaRPr lang="en-US" sz="32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12160" y="836712"/>
            <a:ext cx="2736304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900" dirty="0"/>
          </a:p>
        </p:txBody>
      </p:sp>
      <p:pic>
        <p:nvPicPr>
          <p:cNvPr id="9" name="Picture 8" descr="AronKBi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420888"/>
            <a:ext cx="594066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4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908720"/>
            <a:ext cx="3168352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Edit </a:t>
            </a:r>
            <a:r>
              <a:rPr lang="cs-CZ" sz="2400" dirty="0" err="1"/>
              <a:t>photo</a:t>
            </a:r>
            <a:r>
              <a:rPr lang="cs-CZ" sz="2400" dirty="0"/>
              <a:t> </a:t>
            </a:r>
            <a:r>
              <a:rPr lang="cs-CZ" sz="2400" dirty="0" err="1"/>
              <a:t>images</a:t>
            </a:r>
            <a:r>
              <a:rPr lang="cs-CZ" sz="2400" dirty="0" smtClean="0"/>
              <a:t>.</a:t>
            </a:r>
          </a:p>
          <a:p>
            <a:endParaRPr lang="cs-CZ" sz="1600" dirty="0"/>
          </a:p>
          <a:p>
            <a:r>
              <a:rPr lang="en-US" sz="1600" dirty="0"/>
              <a:t>3.1 Load </a:t>
            </a:r>
            <a:r>
              <a:rPr lang="en-US" sz="1600" b="1" i="1" dirty="0"/>
              <a:t>digital imaging software </a:t>
            </a:r>
            <a:r>
              <a:rPr lang="en-US" sz="1600" dirty="0"/>
              <a:t>and import photo </a:t>
            </a:r>
            <a:r>
              <a:rPr lang="en-US" sz="1600" dirty="0" smtClean="0"/>
              <a:t>image </a:t>
            </a:r>
            <a:r>
              <a:rPr lang="fr-FR" sz="1600" dirty="0" smtClean="0"/>
              <a:t>source </a:t>
            </a:r>
            <a:r>
              <a:rPr lang="fr-FR" sz="1600" dirty="0"/>
              <a:t>files</a:t>
            </a:r>
            <a:r>
              <a:rPr lang="fr-FR" sz="1600" dirty="0" smtClean="0"/>
              <a:t>.</a:t>
            </a:r>
          </a:p>
          <a:p>
            <a:endParaRPr lang="fr-FR" sz="1600" dirty="0"/>
          </a:p>
          <a:p>
            <a:r>
              <a:rPr lang="en-US" sz="1600" dirty="0"/>
              <a:t>3.2 </a:t>
            </a:r>
            <a:r>
              <a:rPr lang="en-US" sz="1600" b="1" i="1" dirty="0"/>
              <a:t>Manipulate </a:t>
            </a:r>
            <a:r>
              <a:rPr lang="en-US" sz="1600" dirty="0"/>
              <a:t>and save digital images using designated</a:t>
            </a:r>
          </a:p>
          <a:p>
            <a:r>
              <a:rPr lang="en-US" sz="1600" dirty="0"/>
              <a:t>digital imaging software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/>
              <a:t>3.3 Create photo images that incorporate </a:t>
            </a:r>
            <a:r>
              <a:rPr lang="en-US" sz="1600" b="1" i="1" dirty="0"/>
              <a:t>visual design </a:t>
            </a:r>
            <a:r>
              <a:rPr lang="en-US" sz="1600" dirty="0"/>
              <a:t>and</a:t>
            </a:r>
          </a:p>
          <a:p>
            <a:r>
              <a:rPr lang="en-US" sz="1600" b="1" i="1" dirty="0"/>
              <a:t>communication principles </a:t>
            </a:r>
            <a:r>
              <a:rPr lang="en-US" sz="1600" dirty="0"/>
              <a:t>using designated digital</a:t>
            </a:r>
          </a:p>
          <a:p>
            <a:r>
              <a:rPr lang="en-US" sz="1600" dirty="0"/>
              <a:t>imaging software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/>
              <a:t>3.4 Evaluate the outcome for visual impact, effectiveness and</a:t>
            </a:r>
          </a:p>
          <a:p>
            <a:r>
              <a:rPr lang="en-US" sz="1600" dirty="0"/>
              <a:t>fitness for purpose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/>
              <a:t>3.5 Confirm outcome with relevant personnel.</a:t>
            </a:r>
          </a:p>
        </p:txBody>
      </p:sp>
      <p:pic>
        <p:nvPicPr>
          <p:cNvPr id="5" name="Picture 4" descr="MaddyDragoli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909" y="620688"/>
            <a:ext cx="5088566" cy="38164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188640"/>
            <a:ext cx="381642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TASK 2 Mythical Me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492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88640"/>
            <a:ext cx="381642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TASK 3 Website</a:t>
            </a:r>
            <a:endParaRPr lang="en-US" sz="3200" dirty="0"/>
          </a:p>
        </p:txBody>
      </p:sp>
      <p:pic>
        <p:nvPicPr>
          <p:cNvPr id="5" name="Picture 4" descr="Screen shot 2014-02-12 at 10.00.0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4752527" cy="5919610"/>
          </a:xfrm>
          <a:prstGeom prst="rect">
            <a:avLst/>
          </a:prstGeom>
        </p:spPr>
      </p:pic>
      <p:pic>
        <p:nvPicPr>
          <p:cNvPr id="6" name="Picture 5" descr="Screen shot 2014-02-12 at 9.59.09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31910"/>
            <a:ext cx="4321090" cy="268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7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88640"/>
            <a:ext cx="381642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TASK 3 Website</a:t>
            </a:r>
            <a:endParaRPr lang="en-US" sz="3200" dirty="0"/>
          </a:p>
        </p:txBody>
      </p:sp>
      <p:pic>
        <p:nvPicPr>
          <p:cNvPr id="7" name="Picture 6" descr="Screen shot 2014-02-12 at 9.54.1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996952"/>
            <a:ext cx="5652120" cy="3468107"/>
          </a:xfrm>
          <a:prstGeom prst="rect">
            <a:avLst/>
          </a:prstGeom>
        </p:spPr>
      </p:pic>
      <p:pic>
        <p:nvPicPr>
          <p:cNvPr id="6" name="Picture 5" descr="Screen shot 2014-02-12 at 9.54.3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88840"/>
            <a:ext cx="5112568" cy="3222727"/>
          </a:xfrm>
          <a:prstGeom prst="rect">
            <a:avLst/>
          </a:prstGeom>
        </p:spPr>
      </p:pic>
      <p:pic>
        <p:nvPicPr>
          <p:cNvPr id="5" name="Picture 4" descr="Screen shot 2014-02-12 at 9.53.58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836712"/>
            <a:ext cx="510788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5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nitisha_image.gif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-214346" y="4071942"/>
            <a:ext cx="2695575" cy="2028825"/>
          </a:xfrm>
          <a:prstGeom prst="rect">
            <a:avLst/>
          </a:prstGeom>
        </p:spPr>
      </p:pic>
      <p:pic>
        <p:nvPicPr>
          <p:cNvPr id="12" name="Picture 11" descr="hamdi_image.gif"/>
          <p:cNvPicPr>
            <a:picLocks noChangeAspect="1"/>
          </p:cNvPicPr>
          <p:nvPr/>
        </p:nvPicPr>
        <p:blipFill>
          <a:blip r:embed="rId4" cstate="print">
            <a:lum bright="20000"/>
          </a:blip>
          <a:stretch>
            <a:fillRect/>
          </a:stretch>
        </p:blipFill>
        <p:spPr>
          <a:xfrm>
            <a:off x="1573212" y="4676086"/>
            <a:ext cx="2695575" cy="2028825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 l="11133" t="18751" r="74218" b="69999"/>
          <a:stretch>
            <a:fillRect/>
          </a:stretch>
        </p:blipFill>
        <p:spPr bwMode="auto">
          <a:xfrm>
            <a:off x="357158" y="6000768"/>
            <a:ext cx="178595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ixeled-med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00958" y="6500834"/>
            <a:ext cx="1247775" cy="323850"/>
          </a:xfrm>
          <a:prstGeom prst="rect">
            <a:avLst/>
          </a:prstGeom>
        </p:spPr>
      </p:pic>
      <p:sp>
        <p:nvSpPr>
          <p:cNvPr id="6" name="L-Shape 5"/>
          <p:cNvSpPr/>
          <p:nvPr/>
        </p:nvSpPr>
        <p:spPr>
          <a:xfrm flipH="1">
            <a:off x="8786842" y="0"/>
            <a:ext cx="357158" cy="6858000"/>
          </a:xfrm>
          <a:prstGeom prst="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L-Shape 6"/>
          <p:cNvSpPr/>
          <p:nvPr/>
        </p:nvSpPr>
        <p:spPr>
          <a:xfrm>
            <a:off x="0" y="0"/>
            <a:ext cx="357158" cy="6858000"/>
          </a:xfrm>
          <a:prstGeom prst="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357158" y="29998"/>
            <a:ext cx="4375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3600" dirty="0" smtClean="0"/>
              <a:t>A few of Claire’s ideas:</a:t>
            </a:r>
            <a:endParaRPr lang="en-AU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428595" y="762449"/>
            <a:ext cx="475033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Design the cover for the school planner</a:t>
            </a:r>
          </a:p>
          <a:p>
            <a:r>
              <a:rPr lang="en-AU" dirty="0" smtClean="0"/>
              <a:t>About Me - Scan objects, manipulate images</a:t>
            </a:r>
          </a:p>
          <a:p>
            <a:r>
              <a:rPr lang="en-AU" dirty="0" smtClean="0"/>
              <a:t>Travel promotion – travel poster, postcards, logo </a:t>
            </a:r>
          </a:p>
          <a:p>
            <a:r>
              <a:rPr lang="en-AU" dirty="0" smtClean="0"/>
              <a:t>Collaborative global project - web creation </a:t>
            </a:r>
          </a:p>
          <a:p>
            <a:r>
              <a:rPr lang="en-AU" dirty="0" smtClean="0"/>
              <a:t>Copyright test</a:t>
            </a:r>
          </a:p>
          <a:p>
            <a:r>
              <a:rPr lang="en-AU" dirty="0" smtClean="0"/>
              <a:t>Audio manipulation exercises</a:t>
            </a:r>
          </a:p>
          <a:p>
            <a:r>
              <a:rPr lang="en-AU" dirty="0" smtClean="0"/>
              <a:t>Children’s Book Cover</a:t>
            </a:r>
          </a:p>
          <a:p>
            <a:r>
              <a:rPr lang="en-AU" dirty="0" smtClean="0"/>
              <a:t>OHS Animation</a:t>
            </a:r>
          </a:p>
          <a:p>
            <a:r>
              <a:rPr lang="en-AU" smtClean="0"/>
              <a:t>T-shirt </a:t>
            </a:r>
            <a:r>
              <a:rPr lang="en-AU" dirty="0" smtClean="0"/>
              <a:t>design and print</a:t>
            </a:r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8988"/>
            <a:ext cx="3025269" cy="4531240"/>
          </a:xfrm>
          <a:prstGeom prst="rect">
            <a:avLst/>
          </a:prstGeom>
        </p:spPr>
      </p:pic>
      <p:sp>
        <p:nvSpPr>
          <p:cNvPr id="9" name="AutoShape 2" descr="https://ed.edim.co/1740408/skype22.jpg?Expires=1392255634&amp;Signature=YxFv86rwuQl2LLTk7aDIBmx~cYSKnVk~rteLyYu1BrA60b0suK5-kca93q8IZlJMrc6sSi9XmzcNTlM4Of2HNOnLDgFq~ByynAIojpD99YZphjLV1dVs3wSBEEnSSjsVx16s34WU74voBuuQDFxN1pnuFDcKreGQvoDhx7EAj68_&amp;Key-Pair-Id=APKAJI74L7OXO7CNJA7Q"/>
          <p:cNvSpPr>
            <a:spLocks noChangeAspect="1" noChangeArrowheads="1"/>
          </p:cNvSpPr>
          <p:nvPr/>
        </p:nvSpPr>
        <p:spPr bwMode="auto">
          <a:xfrm>
            <a:off x="63500" y="-136525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6" r="21161" b="8629"/>
          <a:stretch/>
        </p:blipFill>
        <p:spPr>
          <a:xfrm>
            <a:off x="6401742" y="4500460"/>
            <a:ext cx="2563679" cy="2380079"/>
          </a:xfrm>
          <a:prstGeom prst="rect">
            <a:avLst/>
          </a:prstGeom>
        </p:spPr>
      </p:pic>
      <p:pic>
        <p:nvPicPr>
          <p:cNvPr id="11" name="Picture 10" descr="ourteam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664384">
            <a:off x="281040" y="2969738"/>
            <a:ext cx="4004295" cy="1960635"/>
          </a:xfrm>
          <a:prstGeom prst="rect">
            <a:avLst/>
          </a:prstGeom>
        </p:spPr>
      </p:pic>
      <p:sp>
        <p:nvSpPr>
          <p:cNvPr id="16" name="AutoShape 4" descr="https://ed.edim.co/27693071/logo2.jpg?Expires=1392256840&amp;Signature=g9kL6EfbJRlDnIisumlR4S-7aB77kFPQ9qI6kVNp~ER-b5PRJDRq4T1i69DYcrE8OBh1zwsC49ZKZSm6rFAb-7YQTCsNFK-4m68apgQqB4IZVjCuEeLPW7Vycvbjysm0-UpGzpsAQb70etV-QksyWRDGmCbeeJp3fwOEB4WJh8E_&amp;Key-Pair-Id=APKAJI74L7OXO7CNJA7Q"/>
          <p:cNvSpPr>
            <a:spLocks noChangeAspect="1" noChangeArrowheads="1"/>
          </p:cNvSpPr>
          <p:nvPr/>
        </p:nvSpPr>
        <p:spPr bwMode="auto">
          <a:xfrm>
            <a:off x="63500" y="-136525"/>
            <a:ext cx="571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575">
            <a:off x="2847738" y="4703332"/>
            <a:ext cx="3967336" cy="99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xeled-m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6500834"/>
            <a:ext cx="1247775" cy="323850"/>
          </a:xfrm>
          <a:prstGeom prst="rect">
            <a:avLst/>
          </a:prstGeom>
        </p:spPr>
      </p:pic>
      <p:sp>
        <p:nvSpPr>
          <p:cNvPr id="6" name="L-Shape 5"/>
          <p:cNvSpPr/>
          <p:nvPr/>
        </p:nvSpPr>
        <p:spPr>
          <a:xfrm flipH="1">
            <a:off x="8786842" y="0"/>
            <a:ext cx="357158" cy="6858000"/>
          </a:xfrm>
          <a:prstGeom prst="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L-Shape 6"/>
          <p:cNvSpPr/>
          <p:nvPr/>
        </p:nvSpPr>
        <p:spPr>
          <a:xfrm>
            <a:off x="0" y="0"/>
            <a:ext cx="357158" cy="6858000"/>
          </a:xfrm>
          <a:prstGeom prst="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857224" y="0"/>
            <a:ext cx="2279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3600" dirty="0" smtClean="0"/>
              <a:t>The Course</a:t>
            </a:r>
            <a:endParaRPr lang="en-A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16992" t="15000" r="19726" b="7187"/>
          <a:stretch>
            <a:fillRect/>
          </a:stretch>
        </p:blipFill>
        <p:spPr bwMode="auto">
          <a:xfrm>
            <a:off x="673120" y="692696"/>
            <a:ext cx="7715304" cy="57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xeled-m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6500834"/>
            <a:ext cx="1247775" cy="32385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16406" t="15937" r="18554" b="40000"/>
          <a:stretch>
            <a:fillRect/>
          </a:stretch>
        </p:blipFill>
        <p:spPr bwMode="auto">
          <a:xfrm>
            <a:off x="611560" y="2852936"/>
            <a:ext cx="792961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IDM13Lon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3969207" cy="2328208"/>
          </a:xfrm>
          <a:prstGeom prst="rect">
            <a:avLst/>
          </a:prstGeom>
        </p:spPr>
      </p:pic>
      <p:sp>
        <p:nvSpPr>
          <p:cNvPr id="7" name="L-Shape 6"/>
          <p:cNvSpPr/>
          <p:nvPr/>
        </p:nvSpPr>
        <p:spPr>
          <a:xfrm>
            <a:off x="0" y="0"/>
            <a:ext cx="357158" cy="6858000"/>
          </a:xfrm>
          <a:prstGeom prst="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L-Shape 5"/>
          <p:cNvSpPr/>
          <p:nvPr/>
        </p:nvSpPr>
        <p:spPr>
          <a:xfrm flipH="1">
            <a:off x="8786842" y="0"/>
            <a:ext cx="357158" cy="6858000"/>
          </a:xfrm>
          <a:prstGeom prst="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xeled-m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6500834"/>
            <a:ext cx="1247775" cy="323850"/>
          </a:xfrm>
          <a:prstGeom prst="rect">
            <a:avLst/>
          </a:prstGeom>
        </p:spPr>
      </p:pic>
      <p:sp>
        <p:nvSpPr>
          <p:cNvPr id="6" name="L-Shape 5"/>
          <p:cNvSpPr/>
          <p:nvPr/>
        </p:nvSpPr>
        <p:spPr>
          <a:xfrm flipH="1">
            <a:off x="8786842" y="0"/>
            <a:ext cx="357158" cy="6858000"/>
          </a:xfrm>
          <a:prstGeom prst="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L-Shape 6"/>
          <p:cNvSpPr/>
          <p:nvPr/>
        </p:nvSpPr>
        <p:spPr>
          <a:xfrm>
            <a:off x="0" y="0"/>
            <a:ext cx="357158" cy="6858000"/>
          </a:xfrm>
          <a:prstGeom prst="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142844" y="0"/>
            <a:ext cx="4230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 smtClean="0">
                <a:hlinkClick r:id="rId4" action="ppaction://hlinkfile"/>
              </a:rPr>
              <a:t>Which Elective Units?</a:t>
            </a:r>
            <a:endParaRPr lang="en-AU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 l="12891" t="21612" r="30859" b="7944"/>
          <a:stretch>
            <a:fillRect/>
          </a:stretch>
        </p:blipFill>
        <p:spPr bwMode="auto">
          <a:xfrm>
            <a:off x="214282" y="642918"/>
            <a:ext cx="692948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 l="12305" t="75001" r="29687" b="15624"/>
          <a:stretch>
            <a:fillRect/>
          </a:stretch>
        </p:blipFill>
        <p:spPr bwMode="auto">
          <a:xfrm>
            <a:off x="142844" y="6000768"/>
            <a:ext cx="71438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xeled-m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6500834"/>
            <a:ext cx="1247775" cy="323850"/>
          </a:xfrm>
          <a:prstGeom prst="rect">
            <a:avLst/>
          </a:prstGeom>
        </p:spPr>
      </p:pic>
      <p:sp>
        <p:nvSpPr>
          <p:cNvPr id="6" name="L-Shape 5"/>
          <p:cNvSpPr/>
          <p:nvPr/>
        </p:nvSpPr>
        <p:spPr>
          <a:xfrm flipH="1">
            <a:off x="8786842" y="0"/>
            <a:ext cx="357158" cy="6858000"/>
          </a:xfrm>
          <a:prstGeom prst="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L-Shape 6"/>
          <p:cNvSpPr/>
          <p:nvPr/>
        </p:nvSpPr>
        <p:spPr>
          <a:xfrm>
            <a:off x="0" y="0"/>
            <a:ext cx="357158" cy="6858000"/>
          </a:xfrm>
          <a:prstGeom prst="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23528" y="620688"/>
            <a:ext cx="39290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Univers-Bold"/>
              </a:rPr>
              <a:t>Unit title and code </a:t>
            </a: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23528" y="1052736"/>
            <a:ext cx="21697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Univers-Bold" charset="0"/>
              </a:rPr>
              <a:t>Unit descriptor </a:t>
            </a: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23528" y="1484784"/>
            <a:ext cx="26852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Univers-Bold" charset="0"/>
              </a:rPr>
              <a:t>Employability skills </a:t>
            </a: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23528" y="1988840"/>
            <a:ext cx="44725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Univers-Bold" charset="0"/>
              </a:rPr>
              <a:t>Pre-requisite or</a:t>
            </a:r>
            <a:r>
              <a:rPr lang="en-AU" sz="2400" dirty="0">
                <a:latin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Univers-Bold" charset="0"/>
              </a:rPr>
              <a:t>co-requisite units</a:t>
            </a: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23528" y="2420888"/>
            <a:ext cx="31198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Univers-Bold" charset="0"/>
              </a:rPr>
              <a:t>Application of the unit </a:t>
            </a: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57158" y="2850062"/>
            <a:ext cx="24870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Univers-Bold" charset="0"/>
              </a:rPr>
              <a:t>Competency field </a:t>
            </a: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57158" y="3322048"/>
            <a:ext cx="16564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Univers-Bold" charset="0"/>
              </a:rPr>
              <a:t>Unit sector </a:t>
            </a: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357158" y="3794034"/>
            <a:ext cx="3547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Univers-Bold" charset="0"/>
              </a:rPr>
              <a:t>*Elements of competency </a:t>
            </a: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357158" y="4266020"/>
            <a:ext cx="30262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Univers-Bold" charset="0"/>
              </a:rPr>
              <a:t>*Performance criteria </a:t>
            </a: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357158" y="4738006"/>
            <a:ext cx="42043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Univers-Bold" charset="0"/>
              </a:rPr>
              <a:t>*Required skills and knowledge</a:t>
            </a: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357158" y="5209992"/>
            <a:ext cx="2573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Univers-Bold" charset="0"/>
              </a:rPr>
              <a:t>*Range statement </a:t>
            </a: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357158" y="5681979"/>
            <a:ext cx="23167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Univers-Bold" charset="0"/>
              </a:rPr>
              <a:t>*Evidence guide </a:t>
            </a: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86116" y="5643578"/>
            <a:ext cx="53104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800" dirty="0" smtClean="0">
                <a:hlinkClick r:id="rId4"/>
              </a:rPr>
              <a:t>www.training.gov.au</a:t>
            </a:r>
            <a:endParaRPr lang="en-AU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285720" y="0"/>
            <a:ext cx="6330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 smtClean="0"/>
              <a:t>What’s in a Unit of Competency?</a:t>
            </a:r>
            <a:endParaRPr lang="en-AU" sz="3600" dirty="0"/>
          </a:p>
        </p:txBody>
      </p:sp>
      <p:pic>
        <p:nvPicPr>
          <p:cNvPr id="23" name="Picture 22" descr="tom Smit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20661" y="723694"/>
            <a:ext cx="2722538" cy="1983843"/>
          </a:xfrm>
          <a:prstGeom prst="rect">
            <a:avLst/>
          </a:prstGeom>
        </p:spPr>
      </p:pic>
      <p:pic>
        <p:nvPicPr>
          <p:cNvPr id="24" name="Picture 23" descr="joshh.jpg"/>
          <p:cNvPicPr>
            <a:picLocks noChangeAspect="1"/>
          </p:cNvPicPr>
          <p:nvPr/>
        </p:nvPicPr>
        <p:blipFill>
          <a:blip r:embed="rId6" cstate="print"/>
          <a:srcRect l="10849" r="11037"/>
          <a:stretch>
            <a:fillRect/>
          </a:stretch>
        </p:blipFill>
        <p:spPr>
          <a:xfrm>
            <a:off x="6516216" y="3429000"/>
            <a:ext cx="1946496" cy="2162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xeled-m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6500834"/>
            <a:ext cx="1247775" cy="323850"/>
          </a:xfrm>
          <a:prstGeom prst="rect">
            <a:avLst/>
          </a:prstGeom>
        </p:spPr>
      </p:pic>
      <p:sp>
        <p:nvSpPr>
          <p:cNvPr id="6" name="L-Shape 5"/>
          <p:cNvSpPr/>
          <p:nvPr/>
        </p:nvSpPr>
        <p:spPr>
          <a:xfrm flipH="1">
            <a:off x="8786842" y="0"/>
            <a:ext cx="357158" cy="6858000"/>
          </a:xfrm>
          <a:prstGeom prst="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L-Shape 6"/>
          <p:cNvSpPr/>
          <p:nvPr/>
        </p:nvSpPr>
        <p:spPr>
          <a:xfrm>
            <a:off x="0" y="0"/>
            <a:ext cx="357158" cy="6858000"/>
          </a:xfrm>
          <a:prstGeom prst="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 descr="daveLe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39476" y="4293096"/>
            <a:ext cx="2662411" cy="1896733"/>
          </a:xfrm>
          <a:prstGeom prst="rect">
            <a:avLst/>
          </a:prstGeom>
        </p:spPr>
      </p:pic>
      <p:pic>
        <p:nvPicPr>
          <p:cNvPr id="8" name="Picture 7" descr="cari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1844824"/>
            <a:ext cx="1550514" cy="23257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4282" y="642918"/>
            <a:ext cx="8715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Train students in the software they will use in the Year 12 online exam – Industry Standard 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285720" y="71414"/>
            <a:ext cx="1482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 smtClean="0"/>
              <a:t>Software?</a:t>
            </a:r>
            <a:endParaRPr lang="en-AU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1" y="6205594"/>
            <a:ext cx="8244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hlinkClick r:id="rId6"/>
              </a:rPr>
              <a:t>http://</a:t>
            </a:r>
            <a:r>
              <a:rPr lang="en-AU" dirty="0" smtClean="0">
                <a:hlinkClick r:id="rId6"/>
              </a:rPr>
              <a:t>www.vcaa.vic.edu.au/Documents/exams/vetidm/2013/2013IDM_Software.pdf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4" t="13837" r="31094" b="6705"/>
          <a:stretch/>
        </p:blipFill>
        <p:spPr bwMode="auto">
          <a:xfrm>
            <a:off x="357158" y="1012249"/>
            <a:ext cx="4925350" cy="5272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6632"/>
            <a:ext cx="8136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How much depth?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2000" dirty="0" smtClean="0"/>
              <a:t>CUFDIG303A - Produce </a:t>
            </a:r>
            <a:r>
              <a:rPr lang="en-US" sz="2000" dirty="0"/>
              <a:t>and prepare photo images</a:t>
            </a:r>
            <a:endParaRPr lang="en-AU" sz="2000" dirty="0" smtClean="0"/>
          </a:p>
          <a:p>
            <a:r>
              <a:rPr lang="en-AU" sz="3600" dirty="0" smtClean="0"/>
              <a:t> </a:t>
            </a:r>
            <a:endParaRPr lang="en-AU" sz="2800" dirty="0"/>
          </a:p>
        </p:txBody>
      </p:sp>
      <p:pic>
        <p:nvPicPr>
          <p:cNvPr id="6" name="Picture 5" descr="pixeled-m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6500834"/>
            <a:ext cx="1247775" cy="323850"/>
          </a:xfrm>
          <a:prstGeom prst="rect">
            <a:avLst/>
          </a:prstGeom>
        </p:spPr>
      </p:pic>
      <p:sp>
        <p:nvSpPr>
          <p:cNvPr id="7" name="L-Shape 6"/>
          <p:cNvSpPr/>
          <p:nvPr/>
        </p:nvSpPr>
        <p:spPr>
          <a:xfrm flipH="1">
            <a:off x="8786842" y="0"/>
            <a:ext cx="357158" cy="6858000"/>
          </a:xfrm>
          <a:prstGeom prst="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L-Shape 7"/>
          <p:cNvSpPr/>
          <p:nvPr/>
        </p:nvSpPr>
        <p:spPr>
          <a:xfrm>
            <a:off x="0" y="0"/>
            <a:ext cx="357158" cy="6858000"/>
          </a:xfrm>
          <a:prstGeom prst="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251520" y="1340768"/>
            <a:ext cx="5083443" cy="13234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Use scanner to </a:t>
            </a:r>
            <a:r>
              <a:rPr lang="en-US" sz="2000" dirty="0" smtClean="0"/>
              <a:t>capture </a:t>
            </a:r>
            <a:r>
              <a:rPr lang="cs-CZ" sz="2000" dirty="0" err="1" smtClean="0"/>
              <a:t>photo</a:t>
            </a:r>
            <a:r>
              <a:rPr lang="cs-CZ" sz="2000" dirty="0" smtClean="0"/>
              <a:t> </a:t>
            </a:r>
            <a:r>
              <a:rPr lang="cs-CZ" sz="2000" dirty="0" err="1"/>
              <a:t>images</a:t>
            </a:r>
            <a:r>
              <a:rPr lang="cs-CZ" sz="2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sz="2000" dirty="0"/>
              <a:t>Use digital camera </a:t>
            </a:r>
            <a:r>
              <a:rPr lang="es-ES_tradnl" sz="2000" dirty="0" err="1"/>
              <a:t>to</a:t>
            </a:r>
            <a:r>
              <a:rPr lang="es-ES_tradnl" sz="2000" dirty="0"/>
              <a:t> </a:t>
            </a:r>
            <a:r>
              <a:rPr lang="en-US" sz="2000" dirty="0"/>
              <a:t>create photo images</a:t>
            </a:r>
            <a:r>
              <a:rPr lang="en-US" sz="2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>
                <a:solidFill>
                  <a:srgbClr val="FF0000"/>
                </a:solidFill>
              </a:rPr>
              <a:t>Edit </a:t>
            </a:r>
            <a:r>
              <a:rPr lang="cs-CZ" sz="2000" dirty="0" err="1">
                <a:solidFill>
                  <a:srgbClr val="FF0000"/>
                </a:solidFill>
              </a:rPr>
              <a:t>photo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images</a:t>
            </a:r>
            <a:r>
              <a:rPr lang="cs-CZ" sz="2000" dirty="0" smtClean="0">
                <a:solidFill>
                  <a:srgbClr val="FF000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Prepare photo </a:t>
            </a:r>
            <a:r>
              <a:rPr lang="en-US" sz="2000" dirty="0" smtClean="0"/>
              <a:t>image assets.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5508104" y="1340768"/>
            <a:ext cx="3312368" cy="51706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AU" sz="1500" b="1" dirty="0" smtClean="0"/>
              <a:t>Unit </a:t>
            </a:r>
            <a:r>
              <a:rPr lang="en-AU" sz="1500" b="1" dirty="0"/>
              <a:t>of </a:t>
            </a:r>
            <a:r>
              <a:rPr lang="en-AU" sz="1500" b="1" dirty="0" smtClean="0"/>
              <a:t>Competency </a:t>
            </a:r>
            <a:r>
              <a:rPr lang="en-AU" sz="1500" b="1" dirty="0"/>
              <a:t>Range Statement says:</a:t>
            </a:r>
          </a:p>
          <a:p>
            <a:r>
              <a:rPr lang="en-AU" sz="1500" b="1" i="1" dirty="0" smtClean="0"/>
              <a:t>Manipulating digital images may include: </a:t>
            </a:r>
          </a:p>
          <a:p>
            <a:r>
              <a:rPr lang="en-US" sz="1500" dirty="0"/>
              <a:t>• appending text/type for files and captions</a:t>
            </a:r>
          </a:p>
          <a:p>
            <a:r>
              <a:rPr lang="da-DK" sz="1500" dirty="0"/>
              <a:t>• </a:t>
            </a:r>
            <a:r>
              <a:rPr lang="da-DK" sz="1500" dirty="0" err="1"/>
              <a:t>brushing</a:t>
            </a:r>
            <a:endParaRPr lang="da-DK" sz="1500" dirty="0"/>
          </a:p>
          <a:p>
            <a:r>
              <a:rPr lang="en-US" sz="1500" dirty="0"/>
              <a:t>• creating artistic effects</a:t>
            </a:r>
          </a:p>
          <a:p>
            <a:r>
              <a:rPr lang="fi-FI" sz="1500" dirty="0"/>
              <a:t>• </a:t>
            </a:r>
            <a:r>
              <a:rPr lang="fi-FI" sz="1500" dirty="0" err="1"/>
              <a:t>cropping</a:t>
            </a:r>
            <a:endParaRPr lang="fi-FI" sz="1500" dirty="0"/>
          </a:p>
          <a:p>
            <a:r>
              <a:rPr lang="tr-TR" sz="1500" dirty="0"/>
              <a:t>• </a:t>
            </a:r>
            <a:r>
              <a:rPr lang="tr-TR" sz="1500" dirty="0" err="1"/>
              <a:t>editing</a:t>
            </a:r>
            <a:endParaRPr lang="tr-TR" sz="1500" dirty="0"/>
          </a:p>
          <a:p>
            <a:r>
              <a:rPr lang="en-US" sz="1500" dirty="0"/>
              <a:t>• eliminating red eye</a:t>
            </a:r>
          </a:p>
          <a:p>
            <a:r>
              <a:rPr lang="en-US" sz="1500" dirty="0"/>
              <a:t>• emulating photographic effects</a:t>
            </a:r>
          </a:p>
          <a:p>
            <a:r>
              <a:rPr lang="en-US" sz="1500" dirty="0"/>
              <a:t>• image enhancement including tones, contrast, </a:t>
            </a:r>
            <a:r>
              <a:rPr lang="en-US" sz="1500" dirty="0" err="1" smtClean="0"/>
              <a:t>colour</a:t>
            </a:r>
            <a:r>
              <a:rPr lang="en-US" sz="1500" dirty="0"/>
              <a:t> </a:t>
            </a:r>
            <a:r>
              <a:rPr lang="es-ES_tradnl" sz="1500" dirty="0" err="1" smtClean="0"/>
              <a:t>cast</a:t>
            </a:r>
            <a:r>
              <a:rPr lang="es-ES_tradnl" sz="1500" dirty="0"/>
              <a:t>/</a:t>
            </a:r>
            <a:r>
              <a:rPr lang="es-ES_tradnl" sz="1500" dirty="0" err="1"/>
              <a:t>tint</a:t>
            </a:r>
            <a:r>
              <a:rPr lang="es-ES_tradnl" sz="1500" dirty="0"/>
              <a:t>, </a:t>
            </a:r>
            <a:r>
              <a:rPr lang="es-ES_tradnl" sz="1500" dirty="0" err="1"/>
              <a:t>saturation</a:t>
            </a:r>
            <a:endParaRPr lang="es-ES_tradnl" sz="1500" dirty="0"/>
          </a:p>
          <a:p>
            <a:r>
              <a:rPr lang="en-US" sz="1500" dirty="0"/>
              <a:t>• masking layers</a:t>
            </a:r>
          </a:p>
          <a:p>
            <a:r>
              <a:rPr lang="en-US" sz="1500" dirty="0"/>
              <a:t>• retouching (i.e. cloning, rubber stamping, healing,</a:t>
            </a:r>
          </a:p>
          <a:p>
            <a:r>
              <a:rPr lang="en-US" sz="1500" dirty="0"/>
              <a:t>patching)</a:t>
            </a:r>
          </a:p>
          <a:p>
            <a:r>
              <a:rPr lang="en-US" sz="1500" dirty="0"/>
              <a:t>• sharpening</a:t>
            </a:r>
          </a:p>
          <a:p>
            <a:r>
              <a:rPr lang="en-US" sz="1500" dirty="0"/>
              <a:t>• stitching (panoramic scenes)</a:t>
            </a:r>
          </a:p>
          <a:p>
            <a:r>
              <a:rPr lang="en-US" sz="1500" dirty="0"/>
              <a:t>• using layers for composites</a:t>
            </a:r>
          </a:p>
          <a:p>
            <a:r>
              <a:rPr lang="en-US" sz="1500" dirty="0"/>
              <a:t>• using pre-sets</a:t>
            </a:r>
            <a:r>
              <a:rPr lang="en-US" sz="1500" dirty="0" smtClean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996952"/>
            <a:ext cx="5112568" cy="35283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3.1 Load </a:t>
            </a:r>
            <a:r>
              <a:rPr lang="en-US" b="1" i="1" dirty="0" smtClean="0"/>
              <a:t>digital imaging software </a:t>
            </a:r>
            <a:r>
              <a:rPr lang="en-US" dirty="0" smtClean="0"/>
              <a:t>and import photo image </a:t>
            </a:r>
            <a:r>
              <a:rPr lang="fr-FR" dirty="0" smtClean="0"/>
              <a:t>source files.</a:t>
            </a:r>
          </a:p>
          <a:p>
            <a:r>
              <a:rPr lang="en-US" dirty="0" smtClean="0"/>
              <a:t>3.2 </a:t>
            </a:r>
            <a:r>
              <a:rPr lang="en-US" b="1" i="1" dirty="0" smtClean="0">
                <a:solidFill>
                  <a:srgbClr val="FF0000"/>
                </a:solidFill>
              </a:rPr>
              <a:t>Manipulate</a:t>
            </a:r>
            <a:r>
              <a:rPr lang="en-US" b="1" i="1" dirty="0" smtClean="0"/>
              <a:t> </a:t>
            </a:r>
            <a:r>
              <a:rPr lang="en-US" dirty="0" smtClean="0"/>
              <a:t>and save digital images using designated digital imaging software.</a:t>
            </a:r>
          </a:p>
          <a:p>
            <a:r>
              <a:rPr lang="en-US" dirty="0" smtClean="0"/>
              <a:t>3.3 Create photo images that incorporate </a:t>
            </a:r>
            <a:r>
              <a:rPr lang="en-US" b="1" i="1" dirty="0" smtClean="0"/>
              <a:t>visual design </a:t>
            </a:r>
            <a:r>
              <a:rPr lang="en-US" dirty="0" smtClean="0"/>
              <a:t>and </a:t>
            </a:r>
            <a:r>
              <a:rPr lang="en-US" b="1" i="1" dirty="0" smtClean="0"/>
              <a:t>communication principles </a:t>
            </a:r>
            <a:r>
              <a:rPr lang="en-US" dirty="0" smtClean="0"/>
              <a:t>using designated digital</a:t>
            </a:r>
          </a:p>
          <a:p>
            <a:r>
              <a:rPr lang="en-US" dirty="0" smtClean="0"/>
              <a:t>imaging software.</a:t>
            </a:r>
          </a:p>
          <a:p>
            <a:r>
              <a:rPr lang="en-US" dirty="0" smtClean="0"/>
              <a:t>3.4 Evaluate the outcome for visual impact, effectiveness and</a:t>
            </a:r>
          </a:p>
          <a:p>
            <a:r>
              <a:rPr lang="en-US" dirty="0" smtClean="0"/>
              <a:t>fitness for purpose.</a:t>
            </a:r>
          </a:p>
          <a:p>
            <a:r>
              <a:rPr lang="en-US" dirty="0" smtClean="0"/>
              <a:t>3.5 Confirm outcome with relevant personnel.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51520" y="1043444"/>
            <a:ext cx="1088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ELEMENT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51520" y="2699628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PERFORMANCE CRITERIA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508104" y="1043444"/>
            <a:ext cx="2089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RANGE STATEMENT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urtn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949" y="4096402"/>
            <a:ext cx="3157987" cy="2786058"/>
          </a:xfrm>
          <a:prstGeom prst="rect">
            <a:avLst/>
          </a:prstGeom>
        </p:spPr>
      </p:pic>
      <p:pic>
        <p:nvPicPr>
          <p:cNvPr id="5" name="Picture 4" descr="pixeled-me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6500834"/>
            <a:ext cx="1247775" cy="323850"/>
          </a:xfrm>
          <a:prstGeom prst="rect">
            <a:avLst/>
          </a:prstGeom>
        </p:spPr>
      </p:pic>
      <p:sp>
        <p:nvSpPr>
          <p:cNvPr id="6" name="L-Shape 5"/>
          <p:cNvSpPr/>
          <p:nvPr/>
        </p:nvSpPr>
        <p:spPr>
          <a:xfrm flipH="1">
            <a:off x="8786842" y="0"/>
            <a:ext cx="357158" cy="6858000"/>
          </a:xfrm>
          <a:prstGeom prst="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L-Shape 6"/>
          <p:cNvSpPr/>
          <p:nvPr/>
        </p:nvSpPr>
        <p:spPr>
          <a:xfrm>
            <a:off x="0" y="0"/>
            <a:ext cx="357158" cy="6858000"/>
          </a:xfrm>
          <a:prstGeom prst="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203811" y="0"/>
            <a:ext cx="6562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 smtClean="0"/>
              <a:t>Resources – there’s no text book!!</a:t>
            </a:r>
            <a:endParaRPr lang="en-A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1071546"/>
            <a:ext cx="351410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AU" sz="2400" dirty="0" smtClean="0">
                <a:hlinkClick r:id="rId5"/>
              </a:rPr>
              <a:t>http://www.pixeled.org.au</a:t>
            </a:r>
            <a:endParaRPr lang="en-A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28596" y="571480"/>
            <a:ext cx="541815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AU" sz="2400" dirty="0" smtClean="0"/>
              <a:t>Mailing List - </a:t>
            </a:r>
            <a:r>
              <a:rPr lang="en-AU" sz="2400" u="sng" dirty="0">
                <a:hlinkClick r:id="rId6"/>
              </a:rPr>
              <a:t>http://www.edulists.com.au</a:t>
            </a:r>
            <a:r>
              <a:rPr lang="en-AU" sz="2400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596" y="1643050"/>
            <a:ext cx="436741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AU" sz="2400" dirty="0" err="1" smtClean="0">
                <a:hlinkClick r:id="rId7"/>
              </a:rPr>
              <a:t>Youbee</a:t>
            </a:r>
            <a:r>
              <a:rPr lang="en-AU" sz="2400" dirty="0" smtClean="0">
                <a:hlinkClick r:id="rId7"/>
              </a:rPr>
              <a:t> (was </a:t>
            </a:r>
            <a:r>
              <a:rPr lang="en-AU" sz="2400" dirty="0" err="1" smtClean="0">
                <a:hlinkClick r:id="rId7"/>
              </a:rPr>
              <a:t>Natcoll</a:t>
            </a:r>
            <a:r>
              <a:rPr lang="en-AU" sz="2400" dirty="0" smtClean="0">
                <a:hlinkClick r:id="rId7"/>
              </a:rPr>
              <a:t>) Publications</a:t>
            </a:r>
            <a:endParaRPr lang="en-A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28596" y="2143116"/>
            <a:ext cx="3636508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AU" sz="2400" dirty="0" smtClean="0">
                <a:hlinkClick r:id="rId8"/>
              </a:rPr>
              <a:t>http://www.vcaa.vic.edu.au</a:t>
            </a:r>
            <a:endParaRPr lang="en-AU" sz="2400" dirty="0"/>
          </a:p>
        </p:txBody>
      </p:sp>
      <p:pic>
        <p:nvPicPr>
          <p:cNvPr id="15" name="Picture 14" descr="Dave Lee- Cover complet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04448" y="116633"/>
            <a:ext cx="2167455" cy="30963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28596" y="2714620"/>
            <a:ext cx="518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dirty="0" smtClean="0">
                <a:hlinkClick r:id="rId10"/>
              </a:rPr>
              <a:t>http://www.adobe.com/education/k12/</a:t>
            </a:r>
            <a:endParaRPr lang="en-AU" sz="2400" dirty="0"/>
          </a:p>
        </p:txBody>
      </p:sp>
      <p:pic>
        <p:nvPicPr>
          <p:cNvPr id="16" name="Picture 15" descr="charli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79886" y="3590418"/>
            <a:ext cx="2232248" cy="3072341"/>
          </a:xfrm>
          <a:prstGeom prst="rect">
            <a:avLst/>
          </a:prstGeom>
        </p:spPr>
      </p:pic>
      <p:pic>
        <p:nvPicPr>
          <p:cNvPr id="2050" name="Picture 2">
            <a:hlinkClick r:id="rId12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7" t="29994" r="61113" b="31861"/>
          <a:stretch/>
        </p:blipFill>
        <p:spPr bwMode="auto">
          <a:xfrm>
            <a:off x="6588224" y="3284984"/>
            <a:ext cx="2324304" cy="318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CUFDIG303A - Produce and prepare photo </a:t>
            </a:r>
            <a:r>
              <a:rPr lang="en-US" dirty="0" smtClean="0"/>
              <a:t>images with CUFDIG201A </a:t>
            </a:r>
            <a:r>
              <a:rPr lang="en-US" dirty="0"/>
              <a:t>- Maintain interactive </a:t>
            </a:r>
            <a:r>
              <a:rPr lang="en-US" dirty="0" smtClean="0"/>
              <a:t>content.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Tasks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Road trip – Photography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Mythical Me – Image manipulation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Web site – Maintain interactive content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L-Shape 3"/>
          <p:cNvSpPr/>
          <p:nvPr/>
        </p:nvSpPr>
        <p:spPr>
          <a:xfrm flipH="1">
            <a:off x="8786842" y="0"/>
            <a:ext cx="357158" cy="6858000"/>
          </a:xfrm>
          <a:prstGeom prst="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L-Shape 4"/>
          <p:cNvSpPr/>
          <p:nvPr/>
        </p:nvSpPr>
        <p:spPr>
          <a:xfrm>
            <a:off x="0" y="0"/>
            <a:ext cx="357158" cy="6858000"/>
          </a:xfrm>
          <a:prstGeom prst="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480526" y="116632"/>
            <a:ext cx="79760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3600" dirty="0" smtClean="0"/>
              <a:t>Examples of tasks and unit combinations</a:t>
            </a:r>
          </a:p>
          <a:p>
            <a:pPr algn="ctr"/>
            <a:r>
              <a:rPr lang="en-AU" sz="3600" dirty="0" smtClean="0"/>
              <a:t>Ana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153804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1678</TotalTime>
  <Words>690</Words>
  <Application>Microsoft Office PowerPoint</Application>
  <PresentationFormat>On-screen Show (4:3)</PresentationFormat>
  <Paragraphs>152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Laptop Administrator</dc:creator>
  <cp:lastModifiedBy>Claire BLOOM</cp:lastModifiedBy>
  <cp:revision>101</cp:revision>
  <dcterms:created xsi:type="dcterms:W3CDTF">2009-11-19T11:03:01Z</dcterms:created>
  <dcterms:modified xsi:type="dcterms:W3CDTF">2014-02-14T03:52:30Z</dcterms:modified>
</cp:coreProperties>
</file>